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2" r:id="rId7"/>
    <p:sldId id="323" r:id="rId8"/>
    <p:sldId id="322" r:id="rId9"/>
    <p:sldId id="324" r:id="rId10"/>
    <p:sldId id="261" r:id="rId11"/>
    <p:sldId id="325" r:id="rId12"/>
    <p:sldId id="263" r:id="rId13"/>
    <p:sldId id="264" r:id="rId14"/>
    <p:sldId id="265" r:id="rId15"/>
    <p:sldId id="266" r:id="rId16"/>
    <p:sldId id="32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4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12B73-341E-4A84-BCD5-24CF23523C0D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BE68-19CF-4B2A-9ADA-A01C14372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93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4026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572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adfeac29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adfeac29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741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916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773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259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616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adfeac2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adfeac2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2314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402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792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727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68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adfeac29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adfeac29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021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onors-math-3-blackwell.weebl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2019ncctm49thannualfallconf.sched.com/event/VBRc/humorous-mindset-ideas-that-make-a-differen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524000" y="47275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dirty="0"/>
              <a:t>Humorous Mindset</a:t>
            </a:r>
            <a:br>
              <a:rPr lang="en-US" sz="5400" dirty="0"/>
            </a:br>
            <a:r>
              <a:rPr lang="en-US" sz="5400" dirty="0"/>
              <a:t>Ideas That Make a Difference!</a:t>
            </a:r>
            <a:endParaRPr sz="54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54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4000" y="469124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Ms. June L. Blackwell, Med, nbct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Sanderson High School</a:t>
            </a:r>
            <a:endParaRPr dirty="0"/>
          </a:p>
          <a:p>
            <a:pPr marL="0" indent="0"/>
            <a:r>
              <a:rPr lang="en-US" dirty="0"/>
              <a:t>Raleigh, NC </a:t>
            </a:r>
            <a:r>
              <a:rPr lang="en-US" dirty="0" smtClean="0"/>
              <a:t>27609</a:t>
            </a:r>
          </a:p>
          <a:p>
            <a:pPr marL="0" indent="0"/>
            <a:endParaRPr lang="en-US" dirty="0">
              <a:hlinkClick r:id="rId3"/>
            </a:endParaRPr>
          </a:p>
          <a:p>
            <a:pPr marL="0" indent="0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://honors-math-3-blackwell.weebly.com/</a:t>
            </a: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87" name="Google Shape;87;p1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2539153"/>
            <a:ext cx="4114800" cy="380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7;p13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2293202"/>
            <a:ext cx="4114800" cy="380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2293202"/>
            <a:ext cx="2209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91439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Styles of Howard Gardner </a:t>
            </a:r>
            <a:br>
              <a:rPr lang="en-US"/>
            </a:br>
            <a:r>
              <a:rPr lang="en-US"/>
              <a:t>2. Verbal </a:t>
            </a:r>
            <a:endParaRPr/>
          </a:p>
        </p:txBody>
      </p:sp>
      <p:pic>
        <p:nvPicPr>
          <p:cNvPr id="121" name="Google Shape;121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72109" t="54138"/>
          <a:stretch/>
        </p:blipFill>
        <p:spPr>
          <a:xfrm>
            <a:off x="1229575" y="1690702"/>
            <a:ext cx="2176200" cy="22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body" idx="2"/>
          </p:nvPr>
        </p:nvSpPr>
        <p:spPr>
          <a:xfrm>
            <a:off x="5590225" y="1890325"/>
            <a:ext cx="64233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Math 1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4 Representations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Siop Appoach</a:t>
            </a:r>
            <a:endParaRPr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Picture, Word Problem, Table, &amp; Graph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Math 2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Exponential vs. Linear - Venn Diagram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Math 3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½ Sheet - Word Problem - Theme</a:t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l="1787" t="13747" r="64871" b="70855"/>
          <a:stretch/>
        </p:blipFill>
        <p:spPr>
          <a:xfrm>
            <a:off x="530825" y="3779575"/>
            <a:ext cx="4826476" cy="212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48475" y="740362"/>
            <a:ext cx="4738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en-US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endParaRPr lang="en-US" b="1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Lyrics &amp; Performance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by Vicki Young – Melody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Old MacDonald Had a Farm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There are four parts to every line, You must remember these.  Points, slope, equation, graph,  And keep them separate, please!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Chorus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Chorus – With one point here and one point there, Here a point, there a point, everywhere a point, point.  Graphing lines is like child’s play, so let’s graph some today!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Oblique lines have x and y.  The slope gives rise and run Just solve for y to start the graph, Use slope to make it fun!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Chorus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vertical line, like x = 3, Has slope that’s UNDEFINED.  Plot 3 on the x-axis and draw the graph, An UP and DOWN line.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Chorus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= 5 is a horizontal line.  The slope is ZERO, you see.  Plot 5 on the y-axis and draw the line, SIDE to SIDE it will be.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71588" y="1863318"/>
            <a:ext cx="482441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"Power Rule" 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(Lyrics by </a:t>
            </a:r>
            <a:r>
              <a:rPr kumimoji="0" lang="en-US" altLang="en-US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Coulliette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King, &amp; Rosas-</a:t>
            </a:r>
            <a:r>
              <a:rPr kumimoji="0" lang="en-US" altLang="en-US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Guyon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Tune - "When You’re Happy”) </a:t>
            </a:r>
            <a:endParaRPr kumimoji="0" lang="en-US" altLang="en-US" sz="1200" b="1" i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When you multiply like bases, add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exponents.When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you divide like bases, Subtract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exponents.With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a power to a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power,With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a power to a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power,With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a power to a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power,Multiply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exponents.When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you have a negative exponent Change it’s place;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Reciprocate!When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you have zero exponent you get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one.When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you learn these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rules,When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you learn these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rules,When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you learn these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rules,Then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you can pass.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6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125" y="1454625"/>
            <a:ext cx="6608175" cy="48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0893" y="1023375"/>
            <a:ext cx="6510205" cy="50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Styles of Howard Gardner </a:t>
            </a:r>
            <a:br>
              <a:rPr lang="en-US"/>
            </a:br>
            <a:r>
              <a:rPr lang="en-US"/>
              <a:t>3. Interpersonal </a:t>
            </a:r>
            <a:endParaRPr/>
          </a:p>
        </p:txBody>
      </p:sp>
      <p:pic>
        <p:nvPicPr>
          <p:cNvPr id="149" name="Google Shape;149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9250" t="10188" r="51096" b="51322"/>
          <a:stretch/>
        </p:blipFill>
        <p:spPr>
          <a:xfrm>
            <a:off x="1773026" y="1690699"/>
            <a:ext cx="1746900" cy="21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Math 1, Math 2, &amp; Math 3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Hallway Card Review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Song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“e”</a:t>
            </a: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 l="74212" t="54841" r="2611" b="25303"/>
          <a:stretch/>
        </p:blipFill>
        <p:spPr>
          <a:xfrm>
            <a:off x="838200" y="3484176"/>
            <a:ext cx="4984926" cy="317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cap="none"/>
              <a:t>TIP #3: ALLOW FOR OPPORTUNITIES WHEN STUDENTS WORK TOGETHER</a:t>
            </a:r>
            <a:br>
              <a:rPr lang="en-US" sz="3959" cap="none"/>
            </a:br>
            <a:endParaRPr sz="3959"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Giving your kids the time to work with others will build their problem-solving arsenal of strategies because they will be learning new ways to solve problems from each other.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 don’t know about you, but on more than one occasion one of my students was able to explain their problem solving strategy to another student better than I could.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can also give team points for things such as effort and accountable talk, in addition to getting the correct answer.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Time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428179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Number We Call “e”</a:t>
            </a:r>
            <a:endParaRPr lang="en-US" sz="12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Tune –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“The Lion Sleeps Tonight” by John A Carter – Chicago, IL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Chorus e-e-e-e- e-e-e-e-e- 2 point 7-1-8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2-7-1-8 (10 times)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There’s a number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special number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use it constant-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leeee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 times)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Chorus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log-a-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rithms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Yes log-a-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rithms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base is naturally-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eeee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 times)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Chorus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com-pound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int’rest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Contin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-u-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ous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int’rest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It’s Pert shampoo for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meeeeeee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 times)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Chorus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(Two parts)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Part 1 – e-e-e-e-e-e-e-e-e-e,2 point 7-1-8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Part 2 – 2-7-1-8,…2-7-1-8,…2-7-1-8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838200" y="5000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u="sng" dirty="0">
                <a:solidFill>
                  <a:schemeClr val="hlink"/>
                </a:solidFill>
                <a:hlinkClick r:id="rId3"/>
              </a:rPr>
              <a:t>Humorous Mindset </a:t>
            </a:r>
            <a:r>
              <a:rPr lang="en-US" sz="3959" u="sng" dirty="0" smtClean="0">
                <a:solidFill>
                  <a:schemeClr val="hlink"/>
                </a:solidFill>
                <a:hlinkClick r:id="rId3"/>
              </a:rPr>
              <a:t/>
            </a:r>
            <a:br>
              <a:rPr lang="en-US" sz="3959" u="sng" dirty="0" smtClean="0">
                <a:solidFill>
                  <a:schemeClr val="hlink"/>
                </a:solidFill>
                <a:hlinkClick r:id="rId3"/>
              </a:rPr>
            </a:br>
            <a:r>
              <a:rPr lang="en-US" sz="3959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US" sz="3959" u="sng" dirty="0" smtClean="0">
                <a:solidFill>
                  <a:schemeClr val="hlink"/>
                </a:solidFill>
                <a:hlinkClick r:id="rId3"/>
              </a:rPr>
              <a:t>                                 - </a:t>
            </a:r>
            <a:r>
              <a:rPr lang="en-US" sz="3959" u="sng" dirty="0">
                <a:solidFill>
                  <a:schemeClr val="hlink"/>
                </a:solidFill>
                <a:hlinkClick r:id="rId3"/>
              </a:rPr>
              <a:t>Ideas That Make A Difference</a:t>
            </a:r>
            <a:r>
              <a:rPr lang="en-US" sz="3959" dirty="0"/>
              <a:t/>
            </a:r>
            <a:br>
              <a:rPr lang="en-US" sz="3959" dirty="0"/>
            </a:br>
            <a:endParaRPr sz="3959"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The participants will interact and practice various mathematical activities that use the 8 Learning Styles of Howard Gardner - Visual, Mathematical, Verbal, Interpersonal, Intrapersonal, Natural, Bodily Kinesthetic, and Musical. I plan to share songs, cell phone activities, project ideas, and review strategies, to increase the Math 1, 2, and 3 "Mindset"!</a:t>
            </a:r>
            <a:endParaRPr sz="36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Definition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Mathematical Mindsets</a:t>
            </a:r>
            <a:r>
              <a:rPr lang="en-US" sz="3600" dirty="0"/>
              <a:t> </a:t>
            </a:r>
            <a:r>
              <a:rPr lang="en-US" sz="3600" dirty="0" smtClean="0"/>
              <a:t>provide </a:t>
            </a:r>
            <a:r>
              <a:rPr lang="en-US" sz="3600" dirty="0"/>
              <a:t>practical strategies and activities to help teachers and parents show all children, even those who are convinced that they are bad at </a:t>
            </a:r>
            <a:r>
              <a:rPr lang="en-US" sz="3600" b="1" dirty="0"/>
              <a:t>math</a:t>
            </a:r>
            <a:r>
              <a:rPr lang="en-US" sz="3600" dirty="0"/>
              <a:t>, that they can enjoy and succeed in </a:t>
            </a:r>
            <a:r>
              <a:rPr lang="en-US" sz="3600" b="1" dirty="0"/>
              <a:t>math</a:t>
            </a:r>
            <a:r>
              <a:rPr lang="en-US" sz="3600" dirty="0"/>
              <a:t>. ... </a:t>
            </a:r>
            <a:endParaRPr lang="en-US" sz="3600" dirty="0" smtClean="0"/>
          </a:p>
          <a:p>
            <a:pPr marL="2286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/>
              <a:t>Mathematical </a:t>
            </a:r>
            <a:r>
              <a:rPr lang="en-US" sz="3600" b="1" dirty="0"/>
              <a:t>Mindsets</a:t>
            </a:r>
            <a:r>
              <a:rPr lang="en-US" sz="3600" dirty="0"/>
              <a:t>: </a:t>
            </a:r>
            <a:r>
              <a:rPr lang="en-US" sz="3600" dirty="0" smtClean="0"/>
              <a:t>Explain </a:t>
            </a:r>
            <a:r>
              <a:rPr lang="en-US" sz="3600" dirty="0"/>
              <a:t>how the brain processes </a:t>
            </a:r>
            <a:r>
              <a:rPr lang="en-US" sz="3600" b="1" dirty="0" smtClean="0"/>
              <a:t>mathematical</a:t>
            </a:r>
            <a:r>
              <a:rPr lang="en-US" sz="3600" dirty="0"/>
              <a:t> learning.</a:t>
            </a:r>
            <a:endParaRPr sz="3600" dirty="0"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5023" y="423573"/>
            <a:ext cx="2537475" cy="14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Graphic Organizer - Mindset “Tips”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7391" y="1774962"/>
            <a:ext cx="4356207" cy="41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77" y="2150237"/>
            <a:ext cx="3396000" cy="33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Learning Styles of Howard Gardner </a:t>
            </a:r>
            <a:br>
              <a:rPr lang="en-US" dirty="0"/>
            </a:br>
            <a:r>
              <a:rPr lang="en-US" dirty="0"/>
              <a:t>1. Visual  (</a:t>
            </a:r>
            <a:r>
              <a:rPr lang="en-US" dirty="0" smtClean="0"/>
              <a:t>Bio </a:t>
            </a:r>
            <a:r>
              <a:rPr lang="en-US" dirty="0"/>
              <a:t>- glyph)</a:t>
            </a:r>
            <a:endParaRPr dirty="0"/>
          </a:p>
        </p:txBody>
      </p:sp>
      <p:pic>
        <p:nvPicPr>
          <p:cNvPr id="113" name="Google Shape;113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77115" t="12980" r="2537" b="50197"/>
          <a:stretch/>
        </p:blipFill>
        <p:spPr>
          <a:xfrm>
            <a:off x="2037313" y="1916200"/>
            <a:ext cx="1824600" cy="20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>
            <a:spLocks noGrp="1"/>
          </p:cNvSpPr>
          <p:nvPr>
            <p:ph type="body" idx="2"/>
          </p:nvPr>
        </p:nvSpPr>
        <p:spPr>
          <a:xfrm>
            <a:off x="6172200" y="1253325"/>
            <a:ext cx="5181600" cy="50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90" dirty="0"/>
              <a:t>Math 1</a:t>
            </a:r>
            <a:endParaRPr sz="2590" dirty="0"/>
          </a:p>
          <a:p>
            <a:pPr marL="457200" lvl="0" indent="-39306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Char char="-"/>
            </a:pPr>
            <a:r>
              <a:rPr lang="en-US" sz="2590" dirty="0"/>
              <a:t>Slope </a:t>
            </a:r>
            <a:r>
              <a:rPr lang="en-US" sz="2590" dirty="0" smtClean="0"/>
              <a:t>– Lego/Connecting </a:t>
            </a:r>
            <a:r>
              <a:rPr lang="en-US" sz="2590" dirty="0"/>
              <a:t>Blocks</a:t>
            </a:r>
            <a:endParaRPr sz="259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90" dirty="0"/>
              <a:t>Math 2</a:t>
            </a:r>
            <a:endParaRPr sz="2590" dirty="0"/>
          </a:p>
          <a:p>
            <a:pPr marL="457200" lvl="0" indent="-39306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Char char="-"/>
            </a:pPr>
            <a:r>
              <a:rPr lang="en-US" sz="2590" dirty="0"/>
              <a:t>Parallel </a:t>
            </a:r>
            <a:r>
              <a:rPr lang="en-US" sz="2590" dirty="0" smtClean="0"/>
              <a:t>Map /Super Hero Transformations</a:t>
            </a:r>
            <a:endParaRPr sz="259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90" dirty="0"/>
              <a:t>Math 3</a:t>
            </a:r>
            <a:endParaRPr sz="2590" dirty="0"/>
          </a:p>
          <a:p>
            <a:pPr marL="457200" lvl="0" indent="-39306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Char char="-"/>
            </a:pPr>
            <a:r>
              <a:rPr lang="en-US" sz="2590" dirty="0"/>
              <a:t>Brochure Project </a:t>
            </a:r>
            <a:endParaRPr sz="2590" dirty="0"/>
          </a:p>
          <a:p>
            <a:pPr marL="914400" lvl="1" indent="-39306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590"/>
              <a:buChar char="-"/>
            </a:pPr>
            <a:r>
              <a:rPr lang="en-US" sz="2590" dirty="0"/>
              <a:t>Piece - wise Functions</a:t>
            </a:r>
            <a:endParaRPr sz="259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90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90" dirty="0"/>
              <a:t>Song</a:t>
            </a:r>
            <a:endParaRPr sz="2590" dirty="0"/>
          </a:p>
          <a:p>
            <a:pPr marL="457200" lvl="0" indent="-39306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Char char="-"/>
            </a:pPr>
            <a:r>
              <a:rPr lang="en-US" sz="2590" dirty="0"/>
              <a:t>Barney &amp; Types of Lines</a:t>
            </a:r>
            <a:endParaRPr sz="2590" dirty="0"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l="1313" t="61109" r="75276" b="22431"/>
          <a:stretch/>
        </p:blipFill>
        <p:spPr>
          <a:xfrm>
            <a:off x="747625" y="3844274"/>
            <a:ext cx="4959050" cy="25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cap="none"/>
              <a:t>TIP #2: ASK QUESTIONS THAT PROMOTE A CHALLENGE</a:t>
            </a:r>
            <a:br>
              <a:rPr lang="en-US" sz="3959" cap="none"/>
            </a:br>
            <a:endParaRPr sz="3959"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Select problems or questions that have multiple solution paths and/or multiple solutions.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b="1"/>
              <a:t>Open-Routed Problem</a:t>
            </a:r>
            <a:r>
              <a:rPr lang="en-US" sz="2590"/>
              <a:t> – There are different paths to solve the problem, but only one solution.  (i.e. Alicia’s bedroom is 20 feet long and 24 feet wide.  What is the area?)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 b="1"/>
              <a:t>Open-Ended Problem</a:t>
            </a:r>
            <a:r>
              <a:rPr lang="en-US" sz="2590"/>
              <a:t> – There are multiple solution paths and multiple solutions. (i.e. Alicia’s bedroom is 480 square feet. Record all the possible dimensions.)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Open-ended questions or problems are especially good for encouraging a growth mindset because the process becomes more important than the answer.</a:t>
            </a:r>
            <a:endParaRPr/>
          </a:p>
          <a:p>
            <a:pPr marL="228600" lvl="0" indent="-6413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875" t="23320" r="18672" b="9147"/>
          <a:stretch/>
        </p:blipFill>
        <p:spPr>
          <a:xfrm>
            <a:off x="557212" y="365125"/>
            <a:ext cx="10472738" cy="616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133" t="35827" r="52070" b="12899"/>
          <a:stretch/>
        </p:blipFill>
        <p:spPr>
          <a:xfrm>
            <a:off x="171451" y="1471612"/>
            <a:ext cx="2518084" cy="3330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6601" t="36452" r="52305" b="12690"/>
          <a:stretch/>
        </p:blipFill>
        <p:spPr>
          <a:xfrm>
            <a:off x="2973543" y="25006"/>
            <a:ext cx="2571751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5898" t="36452" r="51836" b="14357"/>
          <a:stretch/>
        </p:blipFill>
        <p:spPr>
          <a:xfrm>
            <a:off x="6154423" y="128589"/>
            <a:ext cx="2714625" cy="337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2969" t="36243" r="50664" b="20611"/>
          <a:stretch/>
        </p:blipFill>
        <p:spPr>
          <a:xfrm>
            <a:off x="8977312" y="1201529"/>
            <a:ext cx="3214688" cy="3600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3360" t="48958" r="72578" b="11023"/>
          <a:stretch/>
        </p:blipFill>
        <p:spPr>
          <a:xfrm>
            <a:off x="3402167" y="3586164"/>
            <a:ext cx="171450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30000" t="41872" r="53711" b="20401"/>
          <a:stretch/>
        </p:blipFill>
        <p:spPr>
          <a:xfrm>
            <a:off x="5221442" y="3586164"/>
            <a:ext cx="2369981" cy="308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Time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0075" y="1690687"/>
            <a:ext cx="23145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"Slope Intercept" 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Modified – (Lyrics – 1994 FCTM Convention </a:t>
            </a:r>
            <a:b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Tune - "Barney" or “This Old Man”) </a:t>
            </a:r>
            <a:endParaRPr kumimoji="0" lang="en-US" altLang="en-US" sz="1200" b="1" i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We have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mWe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have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bWe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have slope – intercept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family,With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the slope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interceptFormula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today.We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  <a:ea typeface="Courier New" panose="02070309020205020404" pitchFamily="49" charset="0"/>
              </a:rPr>
              <a:t> can graph lines any day.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399" y="1642943"/>
            <a:ext cx="23526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endParaRPr lang="en-US" b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By Debra Kinsey © 2005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Tune –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“The Farmer in the Dell”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Y can vary directly,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Directly with or as x,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Y = k times x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And’s directly proportional to x.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77088" y="820639"/>
            <a:ext cx="3581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</a:pPr>
            <a:r>
              <a:rPr lang="en-US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Graphing Functions</a:t>
            </a:r>
            <a:endParaRPr lang="en-US" sz="1300" b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(Math Convention)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Tune –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Allouette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Graphing functions, joyfully graphing functions.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Graphing functions on my calculator.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do a linear?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Yes I do a linear?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Stretch it up; flip it down.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You can shift it all around.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Chorus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do a square?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do a cube?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do absolute value?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do square roots?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do greatest integer?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433</Words>
  <Application>Microsoft Office PowerPoint</Application>
  <PresentationFormat>Widescreen</PresentationFormat>
  <Paragraphs>134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 Unicode MS</vt:lpstr>
      <vt:lpstr>Arial</vt:lpstr>
      <vt:lpstr>Calibri</vt:lpstr>
      <vt:lpstr>Cambria</vt:lpstr>
      <vt:lpstr>Courier New</vt:lpstr>
      <vt:lpstr>Times New Roman</vt:lpstr>
      <vt:lpstr>Office Theme</vt:lpstr>
      <vt:lpstr>Humorous Mindset Ideas That Make a Difference! </vt:lpstr>
      <vt:lpstr>Humorous Mindset                                    - Ideas That Make A Difference </vt:lpstr>
      <vt:lpstr>Definition</vt:lpstr>
      <vt:lpstr>Graphic Organizer - Mindset “Tips”</vt:lpstr>
      <vt:lpstr>Learning Styles of Howard Gardner  1. Visual  (Bio - glyph)</vt:lpstr>
      <vt:lpstr>TIP #2: ASK QUESTIONS THAT PROMOTE A CHALLENGE </vt:lpstr>
      <vt:lpstr>PowerPoint Presentation</vt:lpstr>
      <vt:lpstr>PowerPoint Presentation</vt:lpstr>
      <vt:lpstr>Song Time</vt:lpstr>
      <vt:lpstr>Learning Styles of Howard Gardner  2. Verbal </vt:lpstr>
      <vt:lpstr>Song Time</vt:lpstr>
      <vt:lpstr>PowerPoint Presentation</vt:lpstr>
      <vt:lpstr>PowerPoint Presentation</vt:lpstr>
      <vt:lpstr>Learning Styles of Howard Gardner  3. Interpersonal </vt:lpstr>
      <vt:lpstr>TIP #3: ALLOW FOR OPPORTUNITIES WHEN STUDENTS WORK TOGETHER </vt:lpstr>
      <vt:lpstr>Song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Humorous Mindset Ideas That Make a Difference!  website link</dc:title>
  <dc:creator>June Blackwell</dc:creator>
  <cp:lastModifiedBy>jblackwell</cp:lastModifiedBy>
  <cp:revision>20</cp:revision>
  <cp:lastPrinted>2019-11-07T13:46:16Z</cp:lastPrinted>
  <dcterms:modified xsi:type="dcterms:W3CDTF">2019-11-08T05:11:05Z</dcterms:modified>
</cp:coreProperties>
</file>