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67" r:id="rId2"/>
    <p:sldId id="279" r:id="rId3"/>
    <p:sldId id="327" r:id="rId4"/>
    <p:sldId id="268" r:id="rId5"/>
    <p:sldId id="269" r:id="rId6"/>
    <p:sldId id="280" r:id="rId7"/>
    <p:sldId id="281" r:id="rId8"/>
    <p:sldId id="282" r:id="rId9"/>
    <p:sldId id="270" r:id="rId10"/>
    <p:sldId id="271" r:id="rId11"/>
    <p:sldId id="285" r:id="rId12"/>
    <p:sldId id="283" r:id="rId13"/>
    <p:sldId id="286" r:id="rId14"/>
    <p:sldId id="289" r:id="rId15"/>
    <p:sldId id="292" r:id="rId16"/>
    <p:sldId id="290" r:id="rId17"/>
    <p:sldId id="293" r:id="rId18"/>
    <p:sldId id="320" r:id="rId19"/>
    <p:sldId id="32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12B73-341E-4A84-BCD5-24CF23523C0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BE68-19CF-4B2A-9ADA-A01C1437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402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61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8F3A4-01F3-4427-984D-2BAF5AFC0E6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0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1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9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86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38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86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4BE9D-13CE-4DA2-BE39-0EB86769A4F6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2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52D546-3504-4B83-92BF-4EC42E936E9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F7726-F047-4B27-A09D-7459D06CD8F0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42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134281-E197-49A9-8609-6A0A1FBDA20C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0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://www.quizziz.com" TargetMode="External"/><Relationship Id="rId4" Type="http://schemas.openxmlformats.org/officeDocument/2006/relationships/hyperlink" Target="https://quizizz.com/admin/quiz/start_new/5dc40bc5c78ed4001c6398d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4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isualpatter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Styles of Howard Gardner </a:t>
            </a:r>
            <a:br>
              <a:rPr lang="en-US"/>
            </a:br>
            <a:r>
              <a:rPr lang="en-US"/>
              <a:t>4. Intrapersonal </a:t>
            </a:r>
            <a:endParaRPr/>
          </a:p>
        </p:txBody>
      </p:sp>
      <p:pic>
        <p:nvPicPr>
          <p:cNvPr id="163" name="Google Shape;163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683" t="53936" r="78149" b="5486"/>
          <a:stretch/>
        </p:blipFill>
        <p:spPr>
          <a:xfrm>
            <a:off x="1756925" y="1566900"/>
            <a:ext cx="1352100" cy="19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Math 1, Math 2, &amp; Math 3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Partner A &amp; Partner B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 err="1">
                <a:hlinkClick r:id="rId4"/>
              </a:rPr>
              <a:t>Quizziz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Solo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Team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www.quizziz.com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6">
            <a:alphaModFix/>
          </a:blip>
          <a:srcRect l="71329" t="31591" r="2556" b="48292"/>
          <a:stretch/>
        </p:blipFill>
        <p:spPr>
          <a:xfrm>
            <a:off x="699050" y="3339625"/>
            <a:ext cx="4528850" cy="25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Learning Styles of Howard Gardner </a:t>
            </a:r>
            <a:br>
              <a:rPr lang="en-US" sz="3959"/>
            </a:br>
            <a:r>
              <a:rPr lang="en-US" sz="3959"/>
              <a:t>6. Bodily Kinesthetic </a:t>
            </a:r>
            <a:endParaRPr sz="3959"/>
          </a:p>
        </p:txBody>
      </p:sp>
      <p:pic>
        <p:nvPicPr>
          <p:cNvPr id="191" name="Google Shape;191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7865" t="57693" r="52714" b="3811"/>
          <a:stretch/>
        </p:blipFill>
        <p:spPr>
          <a:xfrm>
            <a:off x="1811850" y="1748075"/>
            <a:ext cx="1591500" cy="19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Math 1, Math 2, &amp; Math 3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Relay Race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With Notes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Elimination Slips &amp; “x’s”</a:t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4">
            <a:alphaModFix/>
          </a:blip>
          <a:srcRect l="1629" t="82271" r="71394" b="4665"/>
          <a:stretch/>
        </p:blipFill>
        <p:spPr>
          <a:xfrm>
            <a:off x="575150" y="3443148"/>
            <a:ext cx="4064876" cy="14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Race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16114" r="28759" b="46605"/>
          <a:stretch/>
        </p:blipFill>
        <p:spPr bwMode="auto">
          <a:xfrm>
            <a:off x="2057400" y="2133600"/>
            <a:ext cx="838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03408" y="2590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57800" y="2609850"/>
            <a:ext cx="198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534400" y="249555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24062" y="4929187"/>
            <a:ext cx="624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jblackwell\AppData\Local\Microsoft\Windows\Temporary Internet Files\Content.IE5\HKD16Y79\MC9002833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2" y="3320143"/>
            <a:ext cx="1035168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Race w/Notes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jblackwell\Local Settings\Temporary Internet Files\Content.IE5\EF21RU9V\MC90012083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"/>
            <a:ext cx="80502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Definition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05000" y="1371600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88392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Rules for Definite Integrals: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1. Order of Integration</a:t>
            </a: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438400" y="4191000"/>
          <a:ext cx="2400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2400300" imgH="1079500" progId="Equation.DSMT4">
                  <p:embed/>
                </p:oleObj>
              </mc:Choice>
              <mc:Fallback>
                <p:oleObj name="Equation" r:id="rId5" imgW="24003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24003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105400" y="4191000"/>
            <a:ext cx="53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=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514600" y="487680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667000" y="3810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867400" y="396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_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487680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667000" y="3810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6629400" y="4267200"/>
          <a:ext cx="2400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7" imgW="2400300" imgH="1079500" progId="Equation.DSMT4">
                  <p:embed/>
                </p:oleObj>
              </mc:Choice>
              <mc:Fallback>
                <p:oleObj name="Equation" r:id="rId7" imgW="24003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24003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842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-0.01623 C 0.05712 -0.02597 0.05191 -0.02574 0.08056 -0.02875 C 0.09358 -0.03431 0.10677 -0.03965 0.12014 -0.04428 C 0.1224 -0.04637 0.12448 -0.04915 0.12709 -0.05054 C 0.1316 -0.05309 0.14115 -0.05657 0.14115 -0.05657 C 0.15486 -0.06886 0.17379 -0.0786 0.18525 -0.0939 C 0.20105 -0.115 0.19306 -0.11013 0.20625 -0.11593 C 0.20851 -0.11871 0.21111 -0.12172 0.2132 -0.12497 C 0.21493 -0.12775 0.21598 -0.13169 0.21789 -0.13424 C 0.22882 -0.14908 0.23021 -0.14027 0.24115 -0.16253 C 0.25191 -0.18386 0.24566 -0.17691 0.2573 -0.18711 C 0.26476 -0.20195 0.2717 -0.20218 0.28299 -0.2089 C 0.30052 -0.21934 0.31493 -0.22397 0.33403 -0.22745 C 0.36945 -0.22629 0.42466 -0.23093 0.46441 -0.21818 C 0.47257 -0.20148 0.47136 -0.19685 0.47136 -0.17482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0649 C 0.0448 0.01531 0.03716 -0.01089 0.04861 0.01206 C 0.05157 0.01786 0.05278 0.02504 0.05556 0.03084 C 0.05938 0.05008 0.05677 0.03826 0.06268 0.06191 C 0.06337 0.06492 0.06285 0.06933 0.06493 0.07118 C 0.06719 0.07327 0.06962 0.07536 0.07188 0.07744 C 0.07986 0.09321 0.10365 0.11431 0.11841 0.1208 C 0.13438 0.13518 0.12691 0.131 0.13941 0.13633 C 0.1467 0.15141 0.15903 0.16184 0.17188 0.1674 C 0.18733 0.18132 0.20018 0.19268 0.21841 0.19847 C 0.28889 0.19755 0.35955 0.19847 0.43004 0.19546 C 0.43716 0.19523 0.44167 0.17065 0.44167 0.17065 C 0.43177 0.16601 0.43473 0.17065 0.43473 0.15512 " pathEditMode="relative" ptsTypes="ffffffffffffA">
                                      <p:cBhvr>
                                        <p:cTn id="9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  <p:bldP spid="83977" grpId="0"/>
      <p:bldP spid="839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Definition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5000" y="1371600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88392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Rules for Definite Integrals: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4. Sum and Difference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05400" y="4191000"/>
            <a:ext cx="53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841500" y="3429000"/>
          <a:ext cx="4953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4953000" imgH="1333500" progId="Equation.DSMT4">
                  <p:embed/>
                </p:oleObj>
              </mc:Choice>
              <mc:Fallback>
                <p:oleObj name="Equation" r:id="rId5" imgW="49530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429000"/>
                        <a:ext cx="49530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429000" y="4953000"/>
          <a:ext cx="6451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7" imgW="6451600" imgH="1333500" progId="Equation.DSMT4">
                  <p:embed/>
                </p:oleObj>
              </mc:Choice>
              <mc:Fallback>
                <p:oleObj name="Equation" r:id="rId7" imgW="64516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53000"/>
                        <a:ext cx="6451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184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33CC33"/>
                </a:solidFill>
              </a:rPr>
              <a:t>Try This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28800" y="381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If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524000" y="1447800"/>
          <a:ext cx="3276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3810000" imgH="1333500" progId="Equation.DSMT4">
                  <p:embed/>
                </p:oleObj>
              </mc:Choice>
              <mc:Fallback>
                <p:oleObj name="Equation" r:id="rId5" imgW="38100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3276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549400" y="3009900"/>
          <a:ext cx="3403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7" imgW="4089400" imgH="1333500" progId="Equation.DSMT4">
                  <p:embed/>
                </p:oleObj>
              </mc:Choice>
              <mc:Fallback>
                <p:oleObj name="Equation" r:id="rId7" imgW="40894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009900"/>
                        <a:ext cx="3403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600200" y="5143500"/>
          <a:ext cx="33528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9" imgW="3708400" imgH="1333500" progId="Equation.DSMT4">
                  <p:embed/>
                </p:oleObj>
              </mc:Choice>
              <mc:Fallback>
                <p:oleObj name="Equation" r:id="rId9" imgW="37084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43500"/>
                        <a:ext cx="33528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524000" y="4343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105400" y="1143000"/>
            <a:ext cx="76200" cy="5181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867400" y="13716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Find</a:t>
            </a:r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6216650" y="2590800"/>
          <a:ext cx="28194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1" imgW="2819400" imgH="1333500" progId="Equation.DSMT4">
                  <p:embed/>
                </p:oleObj>
              </mc:Choice>
              <mc:Fallback>
                <p:oleObj name="Equation" r:id="rId11" imgW="28194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2590800"/>
                        <a:ext cx="28194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93420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858000" y="4648200"/>
            <a:ext cx="1524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2" descr="C:\Documents and Settings\jblackwell\Local Settings\Temporary Internet Files\Content.IE5\EF21RU9V\MC900120839[1].w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"/>
            <a:ext cx="80502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26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Definition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05000" y="1371600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88392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Rules for Definite Integrals: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5. Additivity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05400" y="4191000"/>
            <a:ext cx="53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714500" y="3505200"/>
          <a:ext cx="64897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6489700" imgH="1333500" progId="Equation.DSMT4">
                  <p:embed/>
                </p:oleObj>
              </mc:Choice>
              <mc:Fallback>
                <p:oleObj name="Equation" r:id="rId5" imgW="64897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505200"/>
                        <a:ext cx="64897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6553200" y="4953000"/>
          <a:ext cx="2667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7" imgW="2667000" imgH="1333500" progId="Equation.DSMT4">
                  <p:embed/>
                </p:oleObj>
              </mc:Choice>
              <mc:Fallback>
                <p:oleObj name="Equation" r:id="rId7" imgW="26670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953000"/>
                        <a:ext cx="26670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9" name="Oval 9"/>
          <p:cNvSpPr>
            <a:spLocks noChangeArrowheads="1"/>
          </p:cNvSpPr>
          <p:nvPr/>
        </p:nvSpPr>
        <p:spPr bwMode="auto">
          <a:xfrm>
            <a:off x="1828800" y="4419600"/>
            <a:ext cx="533400" cy="5334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0" name="Oval 10"/>
          <p:cNvSpPr>
            <a:spLocks noChangeArrowheads="1"/>
          </p:cNvSpPr>
          <p:nvPr/>
        </p:nvSpPr>
        <p:spPr bwMode="auto">
          <a:xfrm>
            <a:off x="1905000" y="3505200"/>
            <a:ext cx="533400" cy="5334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1" name="Oval 11"/>
          <p:cNvSpPr>
            <a:spLocks noChangeArrowheads="1"/>
          </p:cNvSpPr>
          <p:nvPr/>
        </p:nvSpPr>
        <p:spPr bwMode="auto">
          <a:xfrm>
            <a:off x="5105400" y="4343400"/>
            <a:ext cx="533400" cy="5334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2" name="Oval 12"/>
          <p:cNvSpPr>
            <a:spLocks noChangeArrowheads="1"/>
          </p:cNvSpPr>
          <p:nvPr/>
        </p:nvSpPr>
        <p:spPr bwMode="auto">
          <a:xfrm>
            <a:off x="5181600" y="3581400"/>
            <a:ext cx="533400" cy="5334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3" name="Oval 13"/>
          <p:cNvSpPr>
            <a:spLocks noChangeArrowheads="1"/>
          </p:cNvSpPr>
          <p:nvPr/>
        </p:nvSpPr>
        <p:spPr bwMode="auto">
          <a:xfrm>
            <a:off x="6705600" y="5867400"/>
            <a:ext cx="533400" cy="5334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>
            <a:off x="6781800" y="5029200"/>
            <a:ext cx="533400" cy="5334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741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 animBg="1"/>
      <p:bldP spid="92170" grpId="0" animBg="1"/>
      <p:bldP spid="92171" grpId="0" animBg="1"/>
      <p:bldP spid="92172" grpId="0" animBg="1"/>
      <p:bldP spid="92173" grpId="0" animBg="1"/>
      <p:bldP spid="921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33CC33"/>
                </a:solidFill>
              </a:rPr>
              <a:t>Try This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28800" y="381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If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524000" y="1447800"/>
          <a:ext cx="3276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5" imgW="3810000" imgH="1333500" progId="Equation.DSMT4">
                  <p:embed/>
                </p:oleObj>
              </mc:Choice>
              <mc:Fallback>
                <p:oleObj name="Equation" r:id="rId5" imgW="38100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3276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549400" y="3009900"/>
          <a:ext cx="3403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7" imgW="4089400" imgH="1333500" progId="Equation.DSMT4">
                  <p:embed/>
                </p:oleObj>
              </mc:Choice>
              <mc:Fallback>
                <p:oleObj name="Equation" r:id="rId7" imgW="40894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009900"/>
                        <a:ext cx="3403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600200" y="5143500"/>
          <a:ext cx="33528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9" imgW="3708400" imgH="1333500" progId="Equation.DSMT4">
                  <p:embed/>
                </p:oleObj>
              </mc:Choice>
              <mc:Fallback>
                <p:oleObj name="Equation" r:id="rId9" imgW="37084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43500"/>
                        <a:ext cx="33528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24000" y="4343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5105400" y="1143000"/>
            <a:ext cx="76200" cy="5181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67400" y="13716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Find</a:t>
            </a: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257801" y="2667000"/>
          <a:ext cx="50911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1" imgW="5676900" imgH="1333500" progId="Equation.DSMT4">
                  <p:embed/>
                </p:oleObj>
              </mc:Choice>
              <mc:Fallback>
                <p:oleObj name="Equation" r:id="rId11" imgW="56769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2667000"/>
                        <a:ext cx="50911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693420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31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858000" y="4648200"/>
            <a:ext cx="1524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1pPr>
            <a:lvl2pPr marL="742950" indent="-28575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2pPr>
            <a:lvl3pPr marL="11430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3pPr>
            <a:lvl4pPr marL="16002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4pPr>
            <a:lvl5pPr marL="2057400" indent="-228600"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33CC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2" descr="C:\Documents and Settings\jblackwell\Local Settings\Temporary Internet Files\Content.IE5\EF21RU9V\MC900120839[1].w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0"/>
            <a:ext cx="80502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352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Slips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90688"/>
            <a:ext cx="5776913" cy="1474788"/>
          </a:xfrm>
        </p:spPr>
        <p:txBody>
          <a:bodyPr/>
          <a:lstStyle/>
          <a:p>
            <a:pPr marL="114300" indent="0" algn="ctr">
              <a:buNone/>
            </a:pPr>
            <a:r>
              <a:rPr lang="en-US" u="sng" dirty="0" smtClean="0"/>
              <a:t>Brown Snails</a:t>
            </a:r>
          </a:p>
          <a:p>
            <a:pPr marL="114300" indent="0" algn="ctr">
              <a:buNone/>
            </a:pPr>
            <a:r>
              <a:rPr lang="en-US" dirty="0" smtClean="0"/>
              <a:t>X     </a:t>
            </a:r>
            <a:r>
              <a:rPr lang="en-US" dirty="0" err="1" smtClean="0"/>
              <a:t>X</a:t>
            </a:r>
            <a:r>
              <a:rPr lang="en-US" dirty="0" smtClean="0"/>
              <a:t>     </a:t>
            </a:r>
            <a:r>
              <a:rPr lang="en-US" dirty="0" err="1" smtClean="0"/>
              <a:t>X</a:t>
            </a:r>
            <a:r>
              <a:rPr lang="en-US" dirty="0" smtClean="0"/>
              <a:t>     </a:t>
            </a:r>
            <a:r>
              <a:rPr lang="en-US" dirty="0" err="1" smtClean="0"/>
              <a:t>X</a:t>
            </a:r>
            <a:r>
              <a:rPr lang="en-US" dirty="0" smtClean="0"/>
              <a:t>     </a:t>
            </a:r>
            <a:r>
              <a:rPr lang="en-US" dirty="0" err="1" smtClean="0"/>
              <a:t>X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10275" y="1604168"/>
            <a:ext cx="5776913" cy="147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u="sng" dirty="0" smtClean="0"/>
              <a:t>Pink Flamingo</a:t>
            </a:r>
          </a:p>
          <a:p>
            <a:pPr marL="114300" indent="0" algn="ctr">
              <a:buNone/>
            </a:pPr>
            <a:r>
              <a:rPr lang="en-US" dirty="0"/>
              <a:t>X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endParaRPr lang="en-US" dirty="0"/>
          </a:p>
          <a:p>
            <a:pPr marL="114300" indent="0">
              <a:buFont typeface="Arial"/>
              <a:buNone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0" y="3816350"/>
            <a:ext cx="5776913" cy="147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u="sng" dirty="0" smtClean="0"/>
              <a:t>Purple Eggplant</a:t>
            </a:r>
          </a:p>
          <a:p>
            <a:pPr marL="114300" indent="0" algn="ctr">
              <a:buNone/>
            </a:pPr>
            <a:r>
              <a:rPr lang="en-US" dirty="0"/>
              <a:t>X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endParaRPr lang="en-US" dirty="0"/>
          </a:p>
          <a:p>
            <a:pPr marL="114300" indent="0">
              <a:buFont typeface="Arial"/>
              <a:buNone/>
            </a:pP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3816350"/>
            <a:ext cx="5776913" cy="147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u="sng" dirty="0" smtClean="0"/>
              <a:t>Green Turtle</a:t>
            </a:r>
          </a:p>
          <a:p>
            <a:pPr marL="114300" indent="0" algn="ctr">
              <a:buNone/>
            </a:pPr>
            <a:r>
              <a:rPr lang="en-US" dirty="0"/>
              <a:t>X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r>
              <a:rPr lang="en-US" dirty="0"/>
              <a:t>     </a:t>
            </a:r>
            <a:r>
              <a:rPr lang="en-US" dirty="0" err="1"/>
              <a:t>X</a:t>
            </a:r>
            <a:endParaRPr lang="en-US" dirty="0"/>
          </a:p>
          <a:p>
            <a:pPr marL="114300" indent="0" algn="ctr">
              <a:buFont typeface="Arial"/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4300" y="2318871"/>
            <a:ext cx="46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      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0300" y="4553744"/>
            <a:ext cx="46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      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31244" y="44791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6206" y="23188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0450" y="224043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4200" y="449103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3887" y="4429484"/>
            <a:ext cx="46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      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41354" y="2240438"/>
            <a:ext cx="7898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2079952"/>
            <a:ext cx="46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     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83" t="21653" r="25352" b="13107"/>
          <a:stretch/>
        </p:blipFill>
        <p:spPr>
          <a:xfrm>
            <a:off x="1514475" y="365125"/>
            <a:ext cx="8915400" cy="62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2534"/>
            <a:ext cx="10515600" cy="1325563"/>
          </a:xfrm>
        </p:spPr>
        <p:txBody>
          <a:bodyPr/>
          <a:lstStyle/>
          <a:p>
            <a:r>
              <a:rPr lang="en-US" dirty="0" smtClean="0"/>
              <a:t>Intrapersonal Activity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A________________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 for x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  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3x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+ 5 =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The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 or two numbers is 10 and the product is 24.  Find the numbers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Find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coordinate solution to: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2x - y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= - x + 3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B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en-US" alt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 for x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7x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4 =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The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of two numbers is 14 and the product is -24.  Find the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 dirty="0" smtClean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Find the coordinate solution to:</a:t>
            </a:r>
            <a:endParaRPr lang="en-US" altLang="en-US" sz="1200" dirty="0" smtClean="0">
              <a:solidFill>
                <a:schemeClr val="tx1"/>
              </a:solidFill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6x – 11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3x – y = 5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685800" y="1825625"/>
            <a:ext cx="525145" cy="43053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943600" y="1804670"/>
            <a:ext cx="609600" cy="45148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Quizziz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 - Solo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30057" y="3817257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Phone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cap="none"/>
              <a:t>TIP #5: TAKE TIME TO REFLECT (INCLUDING ERRORS)</a:t>
            </a:r>
            <a:br>
              <a:rPr lang="en-US" sz="3959" cap="none"/>
            </a:br>
            <a:endParaRPr sz="3959"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Celebrate the process, even mistakes.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Celebrate mistakes?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YES! In fact, mistakes are valuable because we learn from them.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Example</a:t>
            </a:r>
            <a:r>
              <a:rPr lang="en-US"/>
              <a:t> – “Thanks for sharing! I see where you were going with this.  I think many other students may have the same misconception, so you are helping us. How could you have done this part differently?”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Styles of Howard Gardner </a:t>
            </a:r>
            <a:br>
              <a:rPr lang="en-US"/>
            </a:br>
            <a:r>
              <a:rPr lang="en-US"/>
              <a:t>5. Natural - (Leaf Activity)</a:t>
            </a:r>
            <a:endParaRPr/>
          </a:p>
        </p:txBody>
      </p:sp>
      <p:pic>
        <p:nvPicPr>
          <p:cNvPr id="177" name="Google Shape;177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585" t="7928" r="77454" b="53581"/>
          <a:stretch/>
        </p:blipFill>
        <p:spPr>
          <a:xfrm>
            <a:off x="1747126" y="1690700"/>
            <a:ext cx="1604400" cy="20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Math 1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Pattern Blocks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Recursive &amp; Explicit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Math 2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Triangle Congruence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Math 3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Volume &amp; Surface Area</a:t>
            </a:r>
            <a:endParaRPr dirty="0"/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4">
            <a:alphaModFix/>
          </a:blip>
          <a:srcRect l="64437" t="78092" r="5023" b="4403"/>
          <a:stretch/>
        </p:blipFill>
        <p:spPr>
          <a:xfrm>
            <a:off x="297925" y="3481975"/>
            <a:ext cx="5774176" cy="245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638972" y="2714845"/>
            <a:ext cx="463588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Joy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Joy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Joy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Blocks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Recursive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Explicit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Website Link</a:t>
            </a:r>
          </a:p>
          <a:p>
            <a:pPr marL="114300" indent="0">
              <a:buNone/>
            </a:pPr>
            <a:r>
              <a:rPr lang="en-US" dirty="0" smtClean="0">
                <a:hlinkClick r:id="rId2"/>
              </a:rPr>
              <a:t>www.visualpatters.org</a:t>
            </a:r>
            <a:r>
              <a:rPr lang="en-US" dirty="0" smtClean="0"/>
              <a:t> 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656" t="35827" r="29688" b="35410"/>
          <a:stretch/>
        </p:blipFill>
        <p:spPr>
          <a:xfrm>
            <a:off x="4014788" y="1825625"/>
            <a:ext cx="7612546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Congruence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492" t="18943" r="42461" b="7062"/>
          <a:stretch/>
        </p:blipFill>
        <p:spPr>
          <a:xfrm>
            <a:off x="838200" y="1314451"/>
            <a:ext cx="4029075" cy="507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078" t="17508" r="42696" b="8080"/>
          <a:stretch/>
        </p:blipFill>
        <p:spPr>
          <a:xfrm>
            <a:off x="6372225" y="600075"/>
            <a:ext cx="4643438" cy="60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&amp; Surface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007" t="17251" r="31328" b="7503"/>
          <a:stretch/>
        </p:blipFill>
        <p:spPr>
          <a:xfrm>
            <a:off x="981075" y="1985964"/>
            <a:ext cx="5000625" cy="38004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773" t="16442" r="31211" b="5603"/>
          <a:stretch/>
        </p:blipFill>
        <p:spPr>
          <a:xfrm>
            <a:off x="6457950" y="1825624"/>
            <a:ext cx="5336122" cy="4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cap="none"/>
              <a:t>TIP #4: PROVIDE TIME FOR STUDENTS TO SHARE OUT HOW THEY SOLVED THE PROBLEM</a:t>
            </a:r>
            <a:br>
              <a:rPr lang="en-US" sz="3959" cap="none"/>
            </a:br>
            <a:endParaRPr sz="3959"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After students work with a partner, spread the love!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Call on selected students to share out and justify their answers to entire class.  The key for rich discussion is creating a safe environment where your kids will want to share, even if they are unsure of their answers.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Ask things like “What did you do to persevere through the problem?” “What was your plan of attack?” “What strategy did you use?”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376</Words>
  <Application>Microsoft Office PowerPoint</Application>
  <PresentationFormat>Widescreen</PresentationFormat>
  <Paragraphs>119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Office Theme</vt:lpstr>
      <vt:lpstr>Equation</vt:lpstr>
      <vt:lpstr>Learning Styles of Howard Gardner  4. Intrapersonal </vt:lpstr>
      <vt:lpstr>Intrapersonal Activity</vt:lpstr>
      <vt:lpstr>Quizziz</vt:lpstr>
      <vt:lpstr>TIP #5: TAKE TIME TO REFLECT (INCLUDING ERRORS) </vt:lpstr>
      <vt:lpstr>Learning Styles of Howard Gardner  5. Natural - (Leaf Activity)</vt:lpstr>
      <vt:lpstr>Pattern Blocks</vt:lpstr>
      <vt:lpstr>Triangle Congruence</vt:lpstr>
      <vt:lpstr>Volume &amp; Surface Area</vt:lpstr>
      <vt:lpstr>TIP #4: PROVIDE TIME FOR STUDENTS TO SHARE OUT HOW THEY SOLVED THE PROBLEM </vt:lpstr>
      <vt:lpstr>Learning Styles of Howard Gardner  6. Bodily Kinesthetic </vt:lpstr>
      <vt:lpstr>Relay Race</vt:lpstr>
      <vt:lpstr>Relay Race w/Notes</vt:lpstr>
      <vt:lpstr>Definition</vt:lpstr>
      <vt:lpstr>Definition</vt:lpstr>
      <vt:lpstr>Try This</vt:lpstr>
      <vt:lpstr>Definition</vt:lpstr>
      <vt:lpstr>Try This</vt:lpstr>
      <vt:lpstr>Elimination Slips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Humorous Mindset Ideas That Make a Difference!  website link</dc:title>
  <dc:creator>June Blackwell</dc:creator>
  <cp:lastModifiedBy>jblackwell</cp:lastModifiedBy>
  <cp:revision>20</cp:revision>
  <cp:lastPrinted>2019-11-07T13:46:16Z</cp:lastPrinted>
  <dcterms:modified xsi:type="dcterms:W3CDTF">2019-11-08T05:12:10Z</dcterms:modified>
</cp:coreProperties>
</file>