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72" r:id="rId2"/>
    <p:sldId id="294" r:id="rId3"/>
    <p:sldId id="297" r:id="rId4"/>
    <p:sldId id="296" r:id="rId5"/>
    <p:sldId id="273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12B73-341E-4A84-BCD5-24CF23523C0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BE68-19CF-4B2A-9ADA-A01C1437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4026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3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53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73912BA-B9EE-44BF-AD3A-2CE96CE35A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3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onors-math-3-blackwell.weebly.com/math-songs---unit-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Styles of Howard Gardner </a:t>
            </a:r>
            <a:br>
              <a:rPr lang="en-US"/>
            </a:br>
            <a:r>
              <a:rPr lang="en-US"/>
              <a:t>7. Musical </a:t>
            </a:r>
            <a:endParaRPr/>
          </a:p>
        </p:txBody>
      </p:sp>
      <p:pic>
        <p:nvPicPr>
          <p:cNvPr id="199" name="Google Shape;199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5396" t="52629" r="27891" b="4751"/>
          <a:stretch/>
        </p:blipFill>
        <p:spPr>
          <a:xfrm>
            <a:off x="1598000" y="1577325"/>
            <a:ext cx="1948500" cy="19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Math 1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Box Method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 2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Row, Row, Row, Your Boat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 3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Change of Base</a:t>
            </a: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 l="56846" t="11962" r="2614" b="70992"/>
          <a:stretch/>
        </p:blipFill>
        <p:spPr>
          <a:xfrm>
            <a:off x="117300" y="3293426"/>
            <a:ext cx="5650101" cy="25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Method w/ Variables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50165" r="56662" b="33334"/>
          <a:stretch>
            <a:fillRect/>
          </a:stretch>
        </p:blipFill>
        <p:spPr bwMode="auto">
          <a:xfrm>
            <a:off x="2590800" y="1600200"/>
            <a:ext cx="670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819400" y="2895600"/>
            <a:ext cx="6248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 Fever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25589" t="32976" r="58491" b="15428"/>
          <a:stretch/>
        </p:blipFill>
        <p:spPr>
          <a:xfrm>
            <a:off x="2895600" y="1752601"/>
            <a:ext cx="2286000" cy="416547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Left arm = left or right</a:t>
            </a:r>
          </a:p>
          <a:p>
            <a:endParaRPr lang="en-US" dirty="0"/>
          </a:p>
          <a:p>
            <a:r>
              <a:rPr lang="en-US" dirty="0" smtClean="0"/>
              <a:t>Right arm = up or down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 l="50088" t="30756" r="40356" b="67051"/>
          <a:stretch>
            <a:fillRect/>
          </a:stretch>
        </p:blipFill>
        <p:spPr bwMode="auto">
          <a:xfrm>
            <a:off x="5410200" y="32766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50088" t="36787" r="39740" b="61020"/>
          <a:stretch>
            <a:fillRect/>
          </a:stretch>
        </p:blipFill>
        <p:spPr bwMode="auto">
          <a:xfrm>
            <a:off x="6096000" y="3810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 l="50088" t="42269" r="39123" b="54441"/>
          <a:stretch>
            <a:fillRect/>
          </a:stretch>
        </p:blipFill>
        <p:spPr bwMode="auto">
          <a:xfrm>
            <a:off x="6477000" y="4267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l="50088" t="48849" r="38815" b="46875"/>
          <a:stretch>
            <a:fillRect/>
          </a:stretch>
        </p:blipFill>
        <p:spPr bwMode="auto">
          <a:xfrm>
            <a:off x="6858000" y="4800600"/>
            <a:ext cx="2743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Circle Hand Gesture</a:t>
            </a:r>
            <a:endParaRPr lang="en-US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022" t="31989" r="40534" b="15674"/>
          <a:stretch>
            <a:fillRect/>
          </a:stretch>
        </p:blipFill>
        <p:spPr bwMode="auto">
          <a:xfrm>
            <a:off x="2057400" y="1219201"/>
            <a:ext cx="3048000" cy="514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 l="24012" t="42708" r="56662" b="27083"/>
          <a:stretch>
            <a:fillRect/>
          </a:stretch>
        </p:blipFill>
        <p:spPr bwMode="auto">
          <a:xfrm>
            <a:off x="6159062" y="1447800"/>
            <a:ext cx="4508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3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Organizers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828800" y="1143001"/>
            <a:ext cx="266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buClrTx/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 - Chart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l="10448" t="42174" r="78646" b="42174"/>
          <a:stretch>
            <a:fillRect/>
          </a:stretch>
        </p:blipFill>
        <p:spPr bwMode="auto">
          <a:xfrm>
            <a:off x="1981201" y="1600201"/>
            <a:ext cx="1999797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057400" y="3352800"/>
            <a:ext cx="8382000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1200" y="3505200"/>
            <a:ext cx="0" cy="2819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58200" y="3429000"/>
            <a:ext cx="76200" cy="2895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442" t="40625" r="81259" b="54167"/>
          <a:stretch>
            <a:fillRect/>
          </a:stretch>
        </p:blipFill>
        <p:spPr bwMode="auto">
          <a:xfrm>
            <a:off x="6248400" y="3581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4817" t="43750" r="55271" b="40625"/>
          <a:stretch>
            <a:fillRect/>
          </a:stretch>
        </p:blipFill>
        <p:spPr bwMode="auto">
          <a:xfrm>
            <a:off x="5867400" y="4267201"/>
            <a:ext cx="2362200" cy="104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1" y="3810001"/>
            <a:ext cx="1247775" cy="523875"/>
          </a:xfrm>
          <a:prstGeom prst="rect">
            <a:avLst/>
          </a:prstGeom>
          <a:noFill/>
        </p:spPr>
      </p:pic>
      <p:pic>
        <p:nvPicPr>
          <p:cNvPr id="1028" name="Picture 31"/>
          <p:cNvPicPr>
            <a:picLocks noChangeAspect="1" noChangeArrowheads="1"/>
          </p:cNvPicPr>
          <p:nvPr/>
        </p:nvPicPr>
        <p:blipFill>
          <a:blip r:embed="rId6" cstate="print"/>
          <a:srcRect t="31738" r="74448" b="46306"/>
          <a:stretch>
            <a:fillRect/>
          </a:stretch>
        </p:blipFill>
        <p:spPr bwMode="auto">
          <a:xfrm>
            <a:off x="1524000" y="3581400"/>
            <a:ext cx="4038600" cy="2057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1522513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1" y="20156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3760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686800" y="5334001"/>
            <a:ext cx="1459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 = 59.237</a:t>
            </a:r>
            <a:r>
              <a:rPr lang="en-US" sz="2200" baseline="300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001000" y="1143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0600" y="4572000"/>
            <a:ext cx="158115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2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Problem Grading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Picture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Set – up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Work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7116" t="60417" r="50000" b="16667"/>
          <a:stretch>
            <a:fillRect/>
          </a:stretch>
        </p:blipFill>
        <p:spPr bwMode="auto">
          <a:xfrm>
            <a:off x="2438401" y="2209801"/>
            <a:ext cx="2796367" cy="279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72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7" t="56253" r="79610" b="27697"/>
          <a:stretch/>
        </p:blipFill>
        <p:spPr>
          <a:xfrm>
            <a:off x="6372226" y="2157413"/>
            <a:ext cx="5544288" cy="257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516" t="19151" r="35546" b="62715"/>
          <a:stretch/>
        </p:blipFill>
        <p:spPr>
          <a:xfrm>
            <a:off x="585786" y="1714499"/>
            <a:ext cx="540494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1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/>
              <a:t> </a:t>
            </a:r>
          </a:p>
          <a:p>
            <a:pPr algn="ctr">
              <a:buNone/>
            </a:pPr>
            <a:r>
              <a:rPr lang="en-US" b="1" i="1" dirty="0"/>
              <a:t>Triangle Congruence</a:t>
            </a:r>
          </a:p>
          <a:p>
            <a:pPr algn="ctr">
              <a:buNone/>
            </a:pPr>
            <a:r>
              <a:rPr lang="en-US" dirty="0"/>
              <a:t>By Ms. J. Blackwell – </a:t>
            </a:r>
            <a:br>
              <a:rPr lang="en-US" dirty="0"/>
            </a:br>
            <a:r>
              <a:rPr lang="en-US" i="1" dirty="0"/>
              <a:t>“Row </a:t>
            </a:r>
            <a:r>
              <a:rPr lang="en-US" i="1" dirty="0" err="1"/>
              <a:t>Row</a:t>
            </a:r>
            <a:r>
              <a:rPr lang="en-US" i="1" dirty="0"/>
              <a:t> </a:t>
            </a:r>
            <a:r>
              <a:rPr lang="en-US" i="1" dirty="0" err="1"/>
              <a:t>Row</a:t>
            </a:r>
            <a:r>
              <a:rPr lang="en-US" i="1" dirty="0"/>
              <a:t> Your Boat”</a:t>
            </a:r>
            <a:endParaRPr lang="en-US" dirty="0"/>
          </a:p>
          <a:p>
            <a:pPr algn="ctr">
              <a:buNone/>
            </a:pPr>
            <a:r>
              <a:rPr lang="en-US" dirty="0"/>
              <a:t> </a:t>
            </a:r>
          </a:p>
          <a:p>
            <a:pPr algn="ctr">
              <a:buNone/>
            </a:pPr>
            <a:r>
              <a:rPr lang="en-US" dirty="0"/>
              <a:t>C.P.C.T. C.</a:t>
            </a:r>
            <a:br>
              <a:rPr lang="en-US" dirty="0"/>
            </a:br>
            <a:r>
              <a:rPr lang="en-US" dirty="0"/>
              <a:t>Proving Triangles </a:t>
            </a:r>
          </a:p>
          <a:p>
            <a:pPr algn="ctr">
              <a:buNone/>
            </a:pPr>
            <a:r>
              <a:rPr lang="en-US" dirty="0"/>
              <a:t>ASA, AAS,</a:t>
            </a:r>
          </a:p>
          <a:p>
            <a:pPr algn="ctr">
              <a:buNone/>
            </a:pPr>
            <a:r>
              <a:rPr lang="en-US" dirty="0"/>
              <a:t>Don’t forget HL.</a:t>
            </a:r>
          </a:p>
          <a:p>
            <a:pPr algn="ctr">
              <a:buNone/>
            </a:pPr>
            <a:r>
              <a:rPr lang="en-US" dirty="0"/>
              <a:t>C.P.C.T. C.</a:t>
            </a:r>
            <a:br>
              <a:rPr lang="en-US" dirty="0"/>
            </a:br>
            <a:r>
              <a:rPr lang="en-US" dirty="0"/>
              <a:t>Proving Triangles </a:t>
            </a:r>
          </a:p>
          <a:p>
            <a:pPr algn="ctr">
              <a:buNone/>
            </a:pPr>
            <a:r>
              <a:rPr lang="en-US" dirty="0"/>
              <a:t>SSS, or SAS</a:t>
            </a:r>
          </a:p>
          <a:p>
            <a:pPr algn="ctr">
              <a:buNone/>
            </a:pPr>
            <a:r>
              <a:rPr lang="en-US" dirty="0"/>
              <a:t>Don’t forget HL.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7705" t="28571" r="65754" b="10714"/>
          <a:stretch>
            <a:fillRect/>
          </a:stretch>
        </p:blipFill>
        <p:spPr bwMode="auto">
          <a:xfrm>
            <a:off x="5486401" y="1295400"/>
            <a:ext cx="48767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18741" t="45833" r="54319" b="14583"/>
          <a:stretch>
            <a:fillRect/>
          </a:stretch>
        </p:blipFill>
        <p:spPr bwMode="auto">
          <a:xfrm>
            <a:off x="2971800" y="457200"/>
            <a:ext cx="147587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8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Base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5587"/>
            <a:ext cx="5181600" cy="4351338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/>
              <a:t>Log Base Change Property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[Emily Hudspeth ’07 Covenant High School]</a:t>
            </a:r>
            <a:br>
              <a:rPr lang="en-US" dirty="0"/>
            </a:br>
            <a:r>
              <a:rPr lang="en-US" i="1" dirty="0"/>
              <a:t>Tune: Silent Night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Log base b of x</a:t>
            </a:r>
            <a:br>
              <a:rPr lang="en-US" dirty="0"/>
            </a:br>
            <a:r>
              <a:rPr lang="en-US" dirty="0"/>
              <a:t>is log base a of x</a:t>
            </a:r>
            <a:br>
              <a:rPr lang="en-US" dirty="0"/>
            </a:br>
            <a:r>
              <a:rPr lang="en-US" dirty="0"/>
              <a:t>all over log base a of b</a:t>
            </a:r>
            <a:br>
              <a:rPr lang="en-US" dirty="0"/>
            </a:br>
            <a:r>
              <a:rPr lang="en-US" dirty="0"/>
              <a:t>this is the general equation</a:t>
            </a:r>
            <a:br>
              <a:rPr lang="en-US" dirty="0"/>
            </a:br>
            <a:r>
              <a:rPr lang="en-US" dirty="0"/>
              <a:t>for the change of base property</a:t>
            </a:r>
            <a:br>
              <a:rPr lang="en-US" dirty="0"/>
            </a:br>
            <a:r>
              <a:rPr lang="en-US" dirty="0"/>
              <a:t>for all the different logs</a:t>
            </a:r>
            <a:br>
              <a:rPr lang="en-US" dirty="0"/>
            </a:br>
            <a:r>
              <a:rPr lang="en-US" dirty="0"/>
              <a:t>now go pass your test.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https://honors-math-3-blackwell.weebly.com/math-songs---unit-2.html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Styles of Howard Gardner </a:t>
            </a:r>
            <a:br>
              <a:rPr lang="en-US"/>
            </a:br>
            <a:r>
              <a:rPr lang="en-US"/>
              <a:t>8. Mathematical</a:t>
            </a:r>
            <a:endParaRPr/>
          </a:p>
        </p:txBody>
      </p:sp>
      <p:pic>
        <p:nvPicPr>
          <p:cNvPr id="207" name="Google Shape;207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2181" t="9762" r="25231" b="49238"/>
          <a:stretch/>
        </p:blipFill>
        <p:spPr>
          <a:xfrm>
            <a:off x="2160544" y="1690706"/>
            <a:ext cx="1695600" cy="18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 rotWithShape="1">
          <a:blip r:embed="rId4">
            <a:alphaModFix/>
          </a:blip>
          <a:srcRect l="1823" t="34725" r="77216" b="44112"/>
          <a:stretch/>
        </p:blipFill>
        <p:spPr>
          <a:xfrm>
            <a:off x="1177775" y="3223197"/>
            <a:ext cx="3933650" cy="29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Math 1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Factoring vs Quadratic Formula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Math 2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Smiley Method vs Stacking vs Foil vs Special Formulas </a:t>
            </a:r>
            <a:r>
              <a:rPr lang="en-US" dirty="0" smtClean="0"/>
              <a:t>vs     </a:t>
            </a:r>
            <a:r>
              <a:rPr lang="en-US" dirty="0"/>
              <a:t>Box Method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Math 3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“Cross Your Heart”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vs </a:t>
            </a:r>
            <a:r>
              <a:rPr lang="en-US" dirty="0"/>
              <a:t>“Fraction Chant”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Graphic Organizers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22098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“The Smiley Method”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“The Chin Grin Method”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T - Chart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 l="42639" t="37826" r="44728" b="57371"/>
          <a:stretch>
            <a:fillRect/>
          </a:stretch>
        </p:blipFill>
        <p:spPr bwMode="auto">
          <a:xfrm>
            <a:off x="4343400" y="12954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 l="42639" t="42629" r="44971" b="53529"/>
          <a:stretch>
            <a:fillRect/>
          </a:stretch>
        </p:blipFill>
        <p:spPr bwMode="auto">
          <a:xfrm>
            <a:off x="4114800" y="22098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2" cstate="print"/>
          <a:srcRect l="42639" t="42629" r="44971" b="53529"/>
          <a:stretch>
            <a:fillRect/>
          </a:stretch>
        </p:blipFill>
        <p:spPr bwMode="auto">
          <a:xfrm>
            <a:off x="4419600" y="42672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5181600" y="2362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248400" y="2362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486400" y="2362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400800" y="2362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lock Arc 25"/>
          <p:cNvSpPr/>
          <p:nvPr/>
        </p:nvSpPr>
        <p:spPr>
          <a:xfrm rot="10800000">
            <a:off x="4876800" y="2590800"/>
            <a:ext cx="1828800" cy="609600"/>
          </a:xfrm>
          <a:prstGeom prst="blockArc">
            <a:avLst>
              <a:gd name="adj1" fmla="val 10919335"/>
              <a:gd name="adj2" fmla="val 21530646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0800000">
            <a:off x="5410200" y="2590800"/>
            <a:ext cx="762000" cy="457200"/>
          </a:xfrm>
          <a:prstGeom prst="blockArc">
            <a:avLst>
              <a:gd name="adj1" fmla="val 10919335"/>
              <a:gd name="adj2" fmla="val 21530646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/>
          <p:nvPr/>
        </p:nvPicPr>
        <p:blipFill>
          <a:blip r:embed="rId3" cstate="print"/>
          <a:srcRect l="61678" t="36522" r="20309" b="36087"/>
          <a:stretch>
            <a:fillRect/>
          </a:stretch>
        </p:blipFill>
        <p:spPr bwMode="auto">
          <a:xfrm>
            <a:off x="8229600" y="16002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181601" y="350520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Chin </a:t>
            </a:r>
            <a:r>
              <a:rPr lang="en-US" dirty="0">
                <a:sym typeface="Wingdings" pitchFamily="2" charset="2"/>
              </a:rPr>
              <a:t> 6x</a:t>
            </a:r>
          </a:p>
          <a:p>
            <a:r>
              <a:rPr lang="en-US" dirty="0">
                <a:sym typeface="Wingdings" pitchFamily="2" charset="2"/>
              </a:rPr>
              <a:t>Grin  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6" grpId="0" animBg="1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Graphic Organizers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2209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 - Chart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743200" y="2895600"/>
            <a:ext cx="6400800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0" y="2971800"/>
            <a:ext cx="525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 cstate="print"/>
          <a:srcRect l="42639" t="37826" r="44728" b="57371"/>
          <a:stretch>
            <a:fillRect/>
          </a:stretch>
        </p:blipFill>
        <p:spPr bwMode="auto">
          <a:xfrm>
            <a:off x="3886200" y="13716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 l="42639" t="42629" r="44971" b="53529"/>
          <a:stretch>
            <a:fillRect/>
          </a:stretch>
        </p:blipFill>
        <p:spPr bwMode="auto">
          <a:xfrm>
            <a:off x="3657600" y="21336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2" cstate="print"/>
          <a:srcRect l="44097" t="46951" r="50802" b="50648"/>
          <a:stretch>
            <a:fillRect/>
          </a:stretch>
        </p:blipFill>
        <p:spPr bwMode="auto">
          <a:xfrm>
            <a:off x="3733800" y="3124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2" cstate="print"/>
          <a:srcRect l="48955" t="50793" r="47401" b="44405"/>
          <a:stretch>
            <a:fillRect/>
          </a:stretch>
        </p:blipFill>
        <p:spPr bwMode="auto">
          <a:xfrm>
            <a:off x="6172200" y="38100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5638800" y="2971800"/>
            <a:ext cx="0" cy="1828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2" cstate="print"/>
          <a:srcRect l="50170" t="47431" r="44728" b="50648"/>
          <a:stretch>
            <a:fillRect/>
          </a:stretch>
        </p:blipFill>
        <p:spPr bwMode="auto">
          <a:xfrm>
            <a:off x="6019800" y="32004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962401" y="381000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= -1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/>
          <a:srcRect l="43854" t="50793" r="52016" b="43925"/>
          <a:stretch>
            <a:fillRect/>
          </a:stretch>
        </p:blipFill>
        <p:spPr bwMode="auto">
          <a:xfrm>
            <a:off x="3733800" y="36576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1" y="4953001"/>
            <a:ext cx="144879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Graphic Organizers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52600" y="1600201"/>
            <a:ext cx="2438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 – “ B Song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“The 3 </a:t>
            </a:r>
            <a:r>
              <a:rPr lang="en-US" dirty="0" err="1" smtClean="0"/>
              <a:t>Muskateers</a:t>
            </a:r>
            <a:r>
              <a:rPr lang="en-US" dirty="0" smtClean="0"/>
              <a:t>” – All for one and one for all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 - Chart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41663" t="45217" r="39350" b="24711"/>
          <a:stretch>
            <a:fillRect/>
          </a:stretch>
        </p:blipFill>
        <p:spPr bwMode="auto">
          <a:xfrm>
            <a:off x="4114800" y="1524001"/>
            <a:ext cx="5791200" cy="47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191001" y="1295400"/>
            <a:ext cx="3785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2x</a:t>
            </a:r>
            <a:r>
              <a:rPr lang="en-US" sz="4000" baseline="30000" dirty="0"/>
              <a:t>2</a:t>
            </a:r>
            <a:r>
              <a:rPr lang="en-US" sz="4000" dirty="0"/>
              <a:t> + 2x + 5 = 0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657600" y="5257800"/>
            <a:ext cx="640080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67200" y="5257800"/>
            <a:ext cx="525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2800" y="5257800"/>
            <a:ext cx="0" cy="1371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 rot="10800000">
            <a:off x="6019800" y="4648200"/>
            <a:ext cx="762000" cy="609600"/>
          </a:xfrm>
          <a:prstGeom prst="triangle">
            <a:avLst>
              <a:gd name="adj" fmla="val 513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Cow Girl/Cow Boy Method of Lassoing!! </a:t>
            </a:r>
            <a:r>
              <a:rPr lang="en-US" dirty="0" err="1" smtClean="0"/>
              <a:t>Yeehaw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199" t="33333" r="46706" b="16667"/>
          <a:stretch>
            <a:fillRect/>
          </a:stretch>
        </p:blipFill>
        <p:spPr bwMode="auto">
          <a:xfrm>
            <a:off x="2057401" y="1371600"/>
            <a:ext cx="77009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1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183</Words>
  <Application>Microsoft Office PowerPoint</Application>
  <PresentationFormat>Widescreen</PresentationFormat>
  <Paragraphs>76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Learning Styles of Howard Gardner  7. Musical </vt:lpstr>
      <vt:lpstr>Box Method</vt:lpstr>
      <vt:lpstr>Songs</vt:lpstr>
      <vt:lpstr>Change of Base</vt:lpstr>
      <vt:lpstr>Learning Styles of Howard Gardner  8. Mathematical</vt:lpstr>
      <vt:lpstr>Graphic Organizers</vt:lpstr>
      <vt:lpstr>Graphic Organizers</vt:lpstr>
      <vt:lpstr>Graphic Organizers</vt:lpstr>
      <vt:lpstr>Cow Girl/Cow Boy Method of Lassoing!! Yeehaw!!</vt:lpstr>
      <vt:lpstr>Finger Method w/ Variables</vt:lpstr>
      <vt:lpstr>Disco Fever</vt:lpstr>
      <vt:lpstr>Unit Circle Hand Gesture</vt:lpstr>
      <vt:lpstr>Graphic Organizers</vt:lpstr>
      <vt:lpstr>Word Problem Grading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Humorous Mindset Ideas That Make a Difference!  website link</dc:title>
  <dc:creator>June Blackwell</dc:creator>
  <cp:lastModifiedBy>jblackwell</cp:lastModifiedBy>
  <cp:revision>22</cp:revision>
  <cp:lastPrinted>2019-11-07T13:46:16Z</cp:lastPrinted>
  <dcterms:modified xsi:type="dcterms:W3CDTF">2019-11-08T05:15:25Z</dcterms:modified>
</cp:coreProperties>
</file>