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310" r:id="rId2"/>
    <p:sldId id="311" r:id="rId3"/>
    <p:sldId id="312" r:id="rId4"/>
    <p:sldId id="308" r:id="rId5"/>
    <p:sldId id="309" r:id="rId6"/>
    <p:sldId id="274" r:id="rId7"/>
    <p:sldId id="298" r:id="rId8"/>
    <p:sldId id="275" r:id="rId9"/>
    <p:sldId id="276" r:id="rId10"/>
    <p:sldId id="313" r:id="rId11"/>
    <p:sldId id="314" r:id="rId12"/>
    <p:sldId id="315" r:id="rId13"/>
    <p:sldId id="316" r:id="rId14"/>
    <p:sldId id="317" r:id="rId15"/>
    <p:sldId id="318" r:id="rId16"/>
    <p:sldId id="319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4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12B73-341E-4A84-BCD5-24CF23523C0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BE68-19CF-4B2A-9ADA-A01C1437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93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4026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adfeac29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6adfeac29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81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807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adfeac29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adfeac29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43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hyperlink" Target="http://www.youtube.com/watch?v=PivWY9wn5p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s://honors-math-3-blackwell.weebly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perteachertools.us/jeopardyx/" TargetMode="External"/><Relationship Id="rId13" Type="http://schemas.openxmlformats.org/officeDocument/2006/relationships/hyperlink" Target="http://www.mathwarehouse.com/" TargetMode="External"/><Relationship Id="rId3" Type="http://schemas.openxmlformats.org/officeDocument/2006/relationships/hyperlink" Target="http://www.polleverywhere.com/" TargetMode="External"/><Relationship Id="rId7" Type="http://schemas.openxmlformats.org/officeDocument/2006/relationships/hyperlink" Target="http://www.superteacherworksheets.com/" TargetMode="External"/><Relationship Id="rId12" Type="http://schemas.openxmlformats.org/officeDocument/2006/relationships/hyperlink" Target="https://www.tes.com/lessons?utm_campaign=RES-1731&amp;utm_content=testeach&amp;utm_source=google&amp;utm_medium=ad&amp;gclid=Cj0KCQjw1dDPBRC_ARIsAJZrQfoYXD5vUGhvywgbFCuq2poSjvRS3DKw__UtlyOSR0i9jMBMewPKBJQaAna2EALw_wcB" TargetMode="External"/><Relationship Id="rId2" Type="http://schemas.openxmlformats.org/officeDocument/2006/relationships/hyperlink" Target="http://www.wheeldecid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rplemath.com/" TargetMode="External"/><Relationship Id="rId11" Type="http://schemas.openxmlformats.org/officeDocument/2006/relationships/hyperlink" Target="https://quizlet.com/" TargetMode="External"/><Relationship Id="rId5" Type="http://schemas.openxmlformats.org/officeDocument/2006/relationships/hyperlink" Target="http://www.mathisfun.com/" TargetMode="External"/><Relationship Id="rId10" Type="http://schemas.openxmlformats.org/officeDocument/2006/relationships/hyperlink" Target="http://www.kahoot.com/" TargetMode="External"/><Relationship Id="rId4" Type="http://schemas.openxmlformats.org/officeDocument/2006/relationships/hyperlink" Target="http://www.plickers.com/" TargetMode="External"/><Relationship Id="rId9" Type="http://schemas.openxmlformats.org/officeDocument/2006/relationships/hyperlink" Target="http://www.flipquiz.m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relementarymath.com/growth-mindset-mat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 Math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4528" t="40275" r="60755" b="22139"/>
          <a:stretch>
            <a:fillRect/>
          </a:stretch>
        </p:blipFill>
        <p:spPr bwMode="auto">
          <a:xfrm>
            <a:off x="6400800" y="1600200"/>
            <a:ext cx="2971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0755" t="32796" r="56604" b="15427"/>
          <a:stretch>
            <a:fillRect/>
          </a:stretch>
        </p:blipFill>
        <p:spPr bwMode="auto">
          <a:xfrm>
            <a:off x="1981201" y="1295400"/>
            <a:ext cx="379306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7467600" y="5181600"/>
            <a:ext cx="228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10600" y="5029200"/>
            <a:ext cx="0" cy="1371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flipH="1">
            <a:off x="7467600" y="5181600"/>
            <a:ext cx="267788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5x = 0                         x – 4 = </a:t>
            </a:r>
            <a:r>
              <a:rPr lang="en-US" dirty="0" smtClean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5102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Directions Below: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learned something new, shout – “Yippy”.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774" t="44302" r="41509" b="28851"/>
          <a:stretch>
            <a:fillRect/>
          </a:stretch>
        </p:blipFill>
        <p:spPr bwMode="auto">
          <a:xfrm>
            <a:off x="1524000" y="3352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28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Directions Below: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plan on trying something that you have seen here today, “Wave your hands in the air”.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6981" t="40946" r="52830" b="22139"/>
          <a:stretch>
            <a:fillRect/>
          </a:stretch>
        </p:blipFill>
        <p:spPr bwMode="auto">
          <a:xfrm>
            <a:off x="5867400" y="1828800"/>
            <a:ext cx="454429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06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Directions Below: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have laughed, smiled, grinned, and/or giggled today, turn to someone near you and say “Ms. Blackwell is AWESOME” and clap your hands!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4964" t="47056" r="61175" b="28851"/>
          <a:stretch>
            <a:fillRect/>
          </a:stretch>
        </p:blipFill>
        <p:spPr bwMode="auto">
          <a:xfrm>
            <a:off x="6477000" y="19812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43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3434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i="1" dirty="0" smtClean="0"/>
              <a:t>What have you learned?</a:t>
            </a:r>
          </a:p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r>
              <a:rPr lang="en-US" b="1" i="1" dirty="0" smtClean="0"/>
              <a:t>Is there anything that you have heard or seen today that you might use?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i="1" dirty="0" smtClean="0"/>
              <a:t>Do not be afraid to try something NEW!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(If it works, fine.</a:t>
            </a:r>
          </a:p>
          <a:p>
            <a:pPr>
              <a:buNone/>
            </a:pPr>
            <a:r>
              <a:rPr lang="en-US" dirty="0" smtClean="0"/>
              <a:t>          If it does not, look for a </a:t>
            </a:r>
          </a:p>
          <a:p>
            <a:pPr>
              <a:buNone/>
            </a:pPr>
            <a:r>
              <a:rPr lang="en-US" dirty="0" smtClean="0"/>
              <a:t>              “</a:t>
            </a:r>
            <a:r>
              <a:rPr lang="en-US" b="1" i="1" dirty="0" smtClean="0"/>
              <a:t>life lesson</a:t>
            </a:r>
            <a:r>
              <a:rPr lang="en-US" dirty="0" smtClean="0"/>
              <a:t>” and</a:t>
            </a:r>
          </a:p>
          <a:p>
            <a:pPr>
              <a:buNone/>
            </a:pPr>
            <a:r>
              <a:rPr lang="en-US" dirty="0" smtClean="0"/>
              <a:t>                      move on.)</a:t>
            </a:r>
            <a:endParaRPr lang="en-US" dirty="0"/>
          </a:p>
        </p:txBody>
      </p:sp>
      <p:pic>
        <p:nvPicPr>
          <p:cNvPr id="16387" name="Picture 3" descr="C:\Users\june\AppData\Local\Microsoft\Windows\Temporary Internet Files\Content.IE5\HSHS19ZD\MC900135227[1].wm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1" y="2057400"/>
            <a:ext cx="3978049" cy="2667000"/>
          </a:xfrm>
          <a:prstGeom prst="rect">
            <a:avLst/>
          </a:prstGeom>
          <a:noFill/>
        </p:spPr>
      </p:pic>
      <p:pic>
        <p:nvPicPr>
          <p:cNvPr id="3075" name="Picture 3" descr="C:\Users\june\AppData\Local\Microsoft\Windows\Temporary Internet Files\Content.IE5\T397R1YW\MC90043470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181600"/>
            <a:ext cx="1911350" cy="679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08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jblackwell\Local Settings\Temporary Internet Files\Content.IE5\DG4RJL65\MC9002389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1"/>
            <a:ext cx="1219200" cy="908949"/>
          </a:xfrm>
          <a:prstGeom prst="rect">
            <a:avLst/>
          </a:prstGeom>
          <a:noFill/>
        </p:spPr>
      </p:pic>
      <p:pic>
        <p:nvPicPr>
          <p:cNvPr id="24579" name="Picture 3" descr="C:\Documents and Settings\jblackwell\Local Settings\Temporary Internet Files\Content.IE5\DG4RJL65\MP900401792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3733800"/>
            <a:ext cx="2227572" cy="26910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68929" y="4800600"/>
            <a:ext cx="3058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It’s A Rap!</a:t>
            </a:r>
          </a:p>
          <a:p>
            <a:pPr algn="ctr"/>
            <a:r>
              <a:rPr lang="en-US" dirty="0"/>
              <a:t>Does anyone notice anything “odd”?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600201"/>
            <a:ext cx="84582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ClrTx/>
              <a:defRPr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Long Farewell, we have to go back home.  </a:t>
            </a:r>
          </a:p>
          <a:p>
            <a:pPr marL="342900" indent="-342900">
              <a:spcBef>
                <a:spcPct val="20000"/>
              </a:spcBef>
              <a:buClrTx/>
              <a:defRPr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I hope you learned a thing or 2 that’s useful.  </a:t>
            </a:r>
          </a:p>
          <a:p>
            <a:pPr marL="342900" indent="-342900">
              <a:spcBef>
                <a:spcPct val="20000"/>
              </a:spcBef>
              <a:buClrTx/>
              <a:defRPr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time for us is slowly slipping by, </a:t>
            </a:r>
          </a:p>
          <a:p>
            <a:pPr marL="342900" indent="-342900">
              <a:spcBef>
                <a:spcPct val="20000"/>
              </a:spcBef>
              <a:buClrTx/>
              <a:defRPr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We’ve had some fun New friends that we have won.</a:t>
            </a:r>
          </a:p>
          <a:p>
            <a:pPr marL="342900" indent="-342900">
              <a:spcBef>
                <a:spcPct val="20000"/>
              </a:spcBef>
              <a:buClrTx/>
              <a:defRPr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Good bye, For now, Have Fun with Math.</a:t>
            </a:r>
          </a:p>
          <a:p>
            <a:pPr marL="342900" indent="-342900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C:\Users\june\AppData\Local\Microsoft\Windows\Temporary Internet Files\Content.IE5\T397R1YW\MM90031805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1" y="2667000"/>
            <a:ext cx="847725" cy="476250"/>
          </a:xfrm>
          <a:prstGeom prst="rect">
            <a:avLst/>
          </a:prstGeom>
          <a:noFill/>
        </p:spPr>
      </p:pic>
      <p:pic>
        <p:nvPicPr>
          <p:cNvPr id="12291" name="Picture 3" descr="C:\Users\june\AppData\Local\Microsoft\Windows\Temporary Internet Files\Content.IE5\T397R1YW\MC90038920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343400"/>
            <a:ext cx="1474540" cy="18288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0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If you need the web address for today’s session, see the next slide.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you are ready for your next session – Smile, get – up, and have a good day!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2642" t="36359" r="58490" b="18783"/>
          <a:stretch>
            <a:fillRect/>
          </a:stretch>
        </p:blipFill>
        <p:spPr bwMode="auto">
          <a:xfrm>
            <a:off x="2057400" y="1295400"/>
            <a:ext cx="4038600" cy="539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9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4582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Thank You for Coming!</a:t>
            </a:r>
            <a:br>
              <a:rPr lang="en-US" dirty="0" smtClean="0"/>
            </a:br>
            <a:r>
              <a:rPr lang="en-US" dirty="0" smtClean="0"/>
              <a:t>Good Luck with “MVP”!</a:t>
            </a:r>
            <a:endParaRPr lang="en-US" dirty="0"/>
          </a:p>
        </p:txBody>
      </p:sp>
      <p:pic>
        <p:nvPicPr>
          <p:cNvPr id="24578" name="Picture 2" descr="C:\Documents and Settings\jblackwell\Local Settings\Temporary Internet Files\Content.IE5\DG4RJL65\MC9002389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274638"/>
            <a:ext cx="1219200" cy="908949"/>
          </a:xfrm>
          <a:prstGeom prst="rect">
            <a:avLst/>
          </a:prstGeom>
          <a:noFill/>
        </p:spPr>
      </p:pic>
      <p:pic>
        <p:nvPicPr>
          <p:cNvPr id="12290" name="Picture 2" descr="C:\Users\june\AppData\Local\Microsoft\Windows\Temporary Internet Files\Content.IE5\T397R1YW\MM90031805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676400"/>
            <a:ext cx="1828800" cy="1027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2452" y="4667476"/>
            <a:ext cx="8918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My Website </a:t>
            </a:r>
            <a:r>
              <a:rPr lang="en-US" sz="4000" dirty="0">
                <a:hlinkClick r:id="rId4"/>
              </a:rPr>
              <a:t>https://honors-math-3-blackwell.weebly.com/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969024" y="2962578"/>
            <a:ext cx="3929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This Workshop</a:t>
            </a:r>
          </a:p>
          <a:p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293202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Cross – cross Fraction Chant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Cross </a:t>
            </a:r>
            <a:r>
              <a:rPr lang="en-US" dirty="0" err="1"/>
              <a:t>cross</a:t>
            </a:r>
            <a:r>
              <a:rPr lang="en-US" dirty="0"/>
              <a:t>,</a:t>
            </a:r>
          </a:p>
          <a:p>
            <a:r>
              <a:rPr lang="en-US" dirty="0"/>
              <a:t>Multiply the bottom,</a:t>
            </a:r>
          </a:p>
          <a:p>
            <a:r>
              <a:rPr lang="en-US" dirty="0"/>
              <a:t>Only when</a:t>
            </a:r>
          </a:p>
          <a:p>
            <a:r>
              <a:rPr lang="en-US" dirty="0"/>
              <a:t>It’s plus or minus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7562" t="31911" r="54717" b="15427"/>
          <a:stretch>
            <a:fillRect/>
          </a:stretch>
        </p:blipFill>
        <p:spPr bwMode="auto">
          <a:xfrm>
            <a:off x="6324600" y="1828801"/>
            <a:ext cx="3922172" cy="418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7562" t="37659" r="75437" b="53720"/>
          <a:stretch>
            <a:fillRect/>
          </a:stretch>
        </p:blipFill>
        <p:spPr bwMode="auto">
          <a:xfrm>
            <a:off x="6934200" y="106680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7562" t="73101" r="75437" b="18278"/>
          <a:stretch>
            <a:fillRect/>
          </a:stretch>
        </p:blipFill>
        <p:spPr bwMode="auto">
          <a:xfrm>
            <a:off x="8839200" y="106680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Cross – cross Fraction Chant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Cross </a:t>
            </a:r>
            <a:r>
              <a:rPr lang="en-US" dirty="0" err="1"/>
              <a:t>cross</a:t>
            </a:r>
            <a:r>
              <a:rPr lang="en-US" dirty="0"/>
              <a:t>,</a:t>
            </a:r>
          </a:p>
          <a:p>
            <a:r>
              <a:rPr lang="en-US" dirty="0"/>
              <a:t>Multiply the bottom,</a:t>
            </a:r>
          </a:p>
          <a:p>
            <a:r>
              <a:rPr lang="en-US" dirty="0"/>
              <a:t>Only when</a:t>
            </a:r>
          </a:p>
          <a:p>
            <a:r>
              <a:rPr lang="en-US" dirty="0"/>
              <a:t>It’s plus or minus</a:t>
            </a:r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410200" y="5029200"/>
            <a:ext cx="480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24800" y="5029200"/>
            <a:ext cx="0" cy="1371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6629400" y="4648200"/>
            <a:ext cx="4038600" cy="137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(</a:t>
            </a:r>
            <a:r>
              <a:rPr lang="en-US" dirty="0"/>
              <a:t>x – 5) (x – 1) =0</a:t>
            </a:r>
          </a:p>
          <a:p>
            <a:pPr>
              <a:buNone/>
            </a:pPr>
            <a:r>
              <a:rPr lang="en-US" dirty="0"/>
              <a:t>x – 5  =0    x – 1 =0</a:t>
            </a:r>
          </a:p>
          <a:p>
            <a:pPr>
              <a:buNone/>
            </a:pPr>
            <a:r>
              <a:rPr lang="en-US" dirty="0"/>
              <a:t>x = </a:t>
            </a:r>
            <a:r>
              <a:rPr lang="en-US" dirty="0" smtClean="0"/>
              <a:t>5      </a:t>
            </a:r>
            <a:r>
              <a:rPr lang="en-US" dirty="0"/>
              <a:t>or x = 1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1" y="-15388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6553200" y="2286000"/>
          <a:ext cx="2514600" cy="2259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3" imgW="1409700" imgH="1270000" progId="">
                  <p:embed/>
                </p:oleObj>
              </mc:Choice>
              <mc:Fallback>
                <p:oleObj name="Equation" r:id="rId3" imgW="1409700" imgH="127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86000"/>
                        <a:ext cx="2514600" cy="22597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048000" y="3236214"/>
          <a:ext cx="6096000" cy="38557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7010401" y="457200"/>
          <a:ext cx="187340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5" imgW="799753" imgH="393529" progId="">
                  <p:embed/>
                </p:oleObj>
              </mc:Choice>
              <mc:Fallback>
                <p:oleObj name="Equation" r:id="rId5" imgW="799753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1" y="457200"/>
                        <a:ext cx="187340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7010400" y="1371600"/>
          <a:ext cx="1397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7" imgW="838200" imgH="457200" progId="">
                  <p:embed/>
                </p:oleObj>
              </mc:Choice>
              <mc:Fallback>
                <p:oleObj name="Equation" r:id="rId7" imgW="83820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371600"/>
                        <a:ext cx="1397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8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Organizers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828800" y="1219201"/>
            <a:ext cx="3048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Guided Notes </a:t>
            </a:r>
          </a:p>
          <a:p>
            <a:pPr>
              <a:buFontTx/>
              <a:buChar char="-"/>
            </a:pPr>
            <a:r>
              <a:rPr lang="en-US" dirty="0" smtClean="0"/>
              <a:t>Class Notes or </a:t>
            </a:r>
          </a:p>
          <a:p>
            <a:pPr>
              <a:buFontTx/>
              <a:buChar char="-"/>
            </a:pPr>
            <a:r>
              <a:rPr lang="en-US" dirty="0" smtClean="0"/>
              <a:t>Video Clip Notes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0" y="2916039"/>
          <a:ext cx="7315200" cy="2875161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1267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Definition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cs typeface="Times New Roman"/>
                        </a:rPr>
                        <a:t/>
                      </a:r>
                      <a:br>
                        <a:rPr lang="en-US" sz="1000" dirty="0">
                          <a:latin typeface="Calibri"/>
                          <a:cs typeface="Times New Roman"/>
                        </a:rPr>
                      </a:b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Real – Life Examples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4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Picture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Additional Information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1" name="Picture 60"/>
          <p:cNvPicPr>
            <a:picLocks noChangeAspect="1" noChangeArrowheads="1"/>
          </p:cNvPicPr>
          <p:nvPr/>
        </p:nvPicPr>
        <p:blipFill>
          <a:blip r:embed="rId2" cstate="print"/>
          <a:srcRect l="39780" t="29204" r="41335" b="36684"/>
          <a:stretch>
            <a:fillRect/>
          </a:stretch>
        </p:blipFill>
        <p:spPr bwMode="auto">
          <a:xfrm>
            <a:off x="9220200" y="1371601"/>
            <a:ext cx="742950" cy="747713"/>
          </a:xfrm>
          <a:prstGeom prst="rect">
            <a:avLst/>
          </a:prstGeom>
          <a:noFill/>
        </p:spPr>
      </p:pic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5562600" y="3733800"/>
            <a:ext cx="2311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i="1" dirty="0">
                <a:latin typeface="Times New Roman"/>
                <a:ea typeface="Times New Roman"/>
                <a:cs typeface="Times New Roman"/>
              </a:rPr>
              <a:t>    Reflection</a:t>
            </a:r>
            <a:endParaRPr lang="en-US" sz="1100" dirty="0">
              <a:latin typeface="Times New Roman"/>
              <a:ea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259263" y="57150"/>
            <a:ext cx="1363662" cy="3317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876800" y="2209800"/>
            <a:ext cx="533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Transformation Graphic Organizer – Watch Video Clip and take notes 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524001" y="501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3657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Song Time!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CUS453SmileButterfl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5105400"/>
            <a:ext cx="2286000" cy="1236870"/>
          </a:xfr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257800" y="181691"/>
            <a:ext cx="4953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Oh my T I, graphing calculator,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helps me find the best – fit line.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If I know just, how the keystroke goes,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 I’ll be out of this math bind.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First the stat plot, then the stat key,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 let’s me edit all my lists.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Then I can check back, on the graph deck, and zoom 9 is in the midst.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Back to stat then, on to calc and,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my equation I won’t miss.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‘Cause I now choose, the right regression tool, and I won’t hear the teacher hiss.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To see the model, is so subtle,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so I simply follow suit.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To y =, then the </a:t>
            </a:r>
            <a:r>
              <a:rPr lang="en-US" sz="2000" dirty="0" err="1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vars</a:t>
            </a: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 coos,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 and statistics gets the boot.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The E Q, and regression do,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and the graph will show up clear.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Now I’ve done it, and I’m such a hit,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" pitchFamily="34" charset="0"/>
              </a:rPr>
              <a:t> so I’ll yell out a shout of cheer.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4191000"/>
            <a:ext cx="396240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Best Fit Wit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By Debra Kinsey © 2006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Melody: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"Oh My Darling Clementine"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2008130105349908688_Texas_Instruments_TI_84_Plus_SE_Graphing_Calcul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295400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5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cap="none"/>
              <a:t>TIP #1: USE THINK-ALOUDS TO MODEL HOW TO SOLVE PROBLEMS</a:t>
            </a:r>
            <a:br>
              <a:rPr lang="en-US" sz="3959" cap="none"/>
            </a:br>
            <a:endParaRPr sz="3959"/>
          </a:p>
        </p:txBody>
      </p:sp>
      <p:sp>
        <p:nvSpPr>
          <p:cNvPr id="215" name="Google Shape;21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Think-alouds are so important and are oftentimes overlooked. If we want our kids to develop a growth mindset we must model what that looks like.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Make a habit of showing your students how you would solve a problem and add in growth mindset principles of effort and perseverance.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Example</a:t>
            </a:r>
            <a:r>
              <a:rPr lang="en-US"/>
              <a:t> – “Guys this problem looks really tough, but I am going to try my best. First I need to create a plan. Hmmm. I think I am going to draw a visual here. I’ll try an area model.”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Wheel Decide</a:t>
            </a:r>
          </a:p>
          <a:p>
            <a:r>
              <a:rPr lang="en-US" dirty="0" smtClean="0"/>
              <a:t>Poll Everywhere</a:t>
            </a:r>
          </a:p>
          <a:p>
            <a:r>
              <a:rPr lang="en-US" dirty="0" err="1" smtClean="0"/>
              <a:t>Plickers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Math is Fun</a:t>
            </a:r>
          </a:p>
          <a:p>
            <a:r>
              <a:rPr lang="en-US" dirty="0" smtClean="0"/>
              <a:t>Purple Math</a:t>
            </a:r>
          </a:p>
          <a:p>
            <a:r>
              <a:rPr lang="en-US" dirty="0" smtClean="0"/>
              <a:t>Super Teacher Worksheets</a:t>
            </a:r>
          </a:p>
          <a:p>
            <a:r>
              <a:rPr lang="en-US" dirty="0" smtClean="0"/>
              <a:t>Super Teacher Jeopardy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FlipQuiz</a:t>
            </a:r>
            <a:endParaRPr lang="en-US" dirty="0" smtClean="0"/>
          </a:p>
          <a:p>
            <a:r>
              <a:rPr lang="en-US" dirty="0" err="1" smtClean="0"/>
              <a:t>Kahoot</a:t>
            </a:r>
            <a:endParaRPr lang="en-US" dirty="0" smtClean="0"/>
          </a:p>
          <a:p>
            <a:r>
              <a:rPr lang="en-US" dirty="0" err="1" smtClean="0"/>
              <a:t>Quizziz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Quizzlet</a:t>
            </a:r>
            <a:r>
              <a:rPr lang="en-US" dirty="0" smtClean="0"/>
              <a:t> (flashcards)</a:t>
            </a:r>
          </a:p>
          <a:p>
            <a:r>
              <a:rPr lang="en-US" dirty="0" err="1" smtClean="0"/>
              <a:t>Tes</a:t>
            </a:r>
            <a:endParaRPr lang="en-US" dirty="0" smtClean="0"/>
          </a:p>
          <a:p>
            <a:r>
              <a:rPr lang="en-US" dirty="0" smtClean="0"/>
              <a:t>Math Warehouse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600201"/>
            <a:ext cx="50292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hlinkClick r:id="rId2"/>
              </a:rPr>
              <a:t>www.wheeldecide.com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www.polleverywhere.com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www.plickers.com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5"/>
              </a:rPr>
              <a:t>www.mathisfun.com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www.purplemath.com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www.superteacherworksheets.com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http://www.superteachertools.us/jeopardyx/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9"/>
              </a:rPr>
              <a:t>www.flipquiz.me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www.kahoot.com</a:t>
            </a:r>
            <a:r>
              <a:rPr lang="en-US" dirty="0" smtClean="0"/>
              <a:t>        </a:t>
            </a:r>
            <a:endParaRPr lang="en-US" sz="1400" dirty="0"/>
          </a:p>
          <a:p>
            <a:r>
              <a:rPr lang="en-US" dirty="0" smtClean="0">
                <a:hlinkClick r:id="rId11"/>
              </a:rPr>
              <a:t>https://quizizz.com</a:t>
            </a:r>
          </a:p>
          <a:p>
            <a:pPr>
              <a:buNone/>
            </a:pPr>
            <a:endParaRPr lang="en-US" dirty="0" smtClean="0">
              <a:hlinkClick r:id="rId11"/>
            </a:endParaRPr>
          </a:p>
          <a:p>
            <a:r>
              <a:rPr lang="en-US" dirty="0" smtClean="0">
                <a:hlinkClick r:id="rId11"/>
              </a:rPr>
              <a:t>https://quizlet.com/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Blend Space aka </a:t>
            </a:r>
            <a:r>
              <a:rPr lang="en-US" dirty="0" err="1" smtClean="0">
                <a:hlinkClick r:id="rId12"/>
              </a:rPr>
              <a:t>Tes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www.mathwarehouse.com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Styles of Howard Gardner </a:t>
            </a:r>
            <a:endParaRPr/>
          </a:p>
        </p:txBody>
      </p:sp>
      <p:pic>
        <p:nvPicPr>
          <p:cNvPr id="221" name="Google Shape;22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000" y="1360925"/>
            <a:ext cx="10791650" cy="54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“5 Tips” of “Mindset” for the Classroom</a:t>
            </a:r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1"/>
          </p:nvPr>
        </p:nvSpPr>
        <p:spPr>
          <a:xfrm>
            <a:off x="100625" y="1686613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Use Think-Alouds to Model How to Solve Problems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Ask Questions That Promote A Challenge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Allow For Opportunities When Students Work Together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1"/>
          </p:nvPr>
        </p:nvSpPr>
        <p:spPr>
          <a:xfrm>
            <a:off x="6852275" y="190037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4. Provide Time For Students To S  </a:t>
            </a:r>
            <a:br>
              <a:rPr lang="en-US"/>
            </a:br>
            <a:r>
              <a:rPr lang="en-US"/>
              <a:t>    Share Out How They Solved The </a:t>
            </a:r>
            <a:br>
              <a:rPr lang="en-US"/>
            </a:br>
            <a:r>
              <a:rPr lang="en-US"/>
              <a:t>    Problem   (Math Spy)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5. Take TIme To Reflect (Including </a:t>
            </a:r>
            <a:br>
              <a:rPr lang="en-US"/>
            </a:br>
            <a:r>
              <a:rPr lang="en-US"/>
              <a:t>     Errors)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https://mrelementarymath.com/growth-mindset-math/</a:t>
            </a:r>
            <a:endParaRPr/>
          </a:p>
        </p:txBody>
      </p:sp>
      <p:pic>
        <p:nvPicPr>
          <p:cNvPr id="229" name="Google Shape;22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9598" y="2625000"/>
            <a:ext cx="1522450" cy="247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679</Words>
  <Application>Microsoft Office PowerPoint</Application>
  <PresentationFormat>Widescreen</PresentationFormat>
  <Paragraphs>132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Calibri</vt:lpstr>
      <vt:lpstr>Times New Roman</vt:lpstr>
      <vt:lpstr>Office Theme</vt:lpstr>
      <vt:lpstr>Equation</vt:lpstr>
      <vt:lpstr>Butterfly Math</vt:lpstr>
      <vt:lpstr>Songs</vt:lpstr>
      <vt:lpstr>Songs</vt:lpstr>
      <vt:lpstr>Graphic Organizers</vt:lpstr>
      <vt:lpstr>Song Time! </vt:lpstr>
      <vt:lpstr>TIP #1: USE THINK-ALOUDS TO MODEL HOW TO SOLVE PROBLEMS </vt:lpstr>
      <vt:lpstr>Technological Suggestions</vt:lpstr>
      <vt:lpstr>Learning Styles of Howard Gardner </vt:lpstr>
      <vt:lpstr>The “5 Tips” of “Mindset” for the Classroom</vt:lpstr>
      <vt:lpstr>Follow the Directions Below:</vt:lpstr>
      <vt:lpstr>Follow the Directions Below:</vt:lpstr>
      <vt:lpstr>Follow the Directions Below:</vt:lpstr>
      <vt:lpstr>Reflection Time</vt:lpstr>
      <vt:lpstr>PowerPoint Presentation</vt:lpstr>
      <vt:lpstr>In Conclusion…</vt:lpstr>
      <vt:lpstr>Thank You for Coming! Good Luck with “MVP”!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Humorous Mindset Ideas That Make a Difference!  website link</dc:title>
  <dc:creator>June Blackwell</dc:creator>
  <cp:lastModifiedBy>jblackwell</cp:lastModifiedBy>
  <cp:revision>20</cp:revision>
  <cp:lastPrinted>2019-11-07T13:46:16Z</cp:lastPrinted>
  <dcterms:modified xsi:type="dcterms:W3CDTF">2019-11-08T05:16:01Z</dcterms:modified>
</cp:coreProperties>
</file>